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4928-25E0-4C40-A418-3795B19AE11B}" type="datetimeFigureOut">
              <a:rPr lang="en-IN" smtClean="0"/>
              <a:t>27-04-2025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120E3-8A8D-41E6-91F0-F66866EAB990}" type="slidenum">
              <a:rPr lang="en-IN" smtClean="0"/>
              <a:t>‹#›</a:t>
            </a:fld>
            <a:endParaRPr lang="en-IN"/>
          </a:p>
        </p:txBody>
      </p:sp>
    </p:spTree>
    <p:extLst>
      <p:ext uri="{BB962C8B-B14F-4D97-AF65-F5344CB8AC3E}">
        <p14:creationId xmlns:p14="http://schemas.microsoft.com/office/powerpoint/2010/main" val="34775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E120E3-8A8D-41E6-91F0-F66866EAB990}" type="slidenum">
              <a:rPr lang="en-IN" smtClean="0"/>
              <a:t>8</a:t>
            </a:fld>
            <a:endParaRPr lang="en-IN"/>
          </a:p>
        </p:txBody>
      </p:sp>
    </p:spTree>
    <p:extLst>
      <p:ext uri="{BB962C8B-B14F-4D97-AF65-F5344CB8AC3E}">
        <p14:creationId xmlns:p14="http://schemas.microsoft.com/office/powerpoint/2010/main" val="2225360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E120E3-8A8D-41E6-91F0-F66866EAB990}" type="slidenum">
              <a:rPr lang="en-IN" smtClean="0"/>
              <a:t>18</a:t>
            </a:fld>
            <a:endParaRPr lang="en-IN"/>
          </a:p>
        </p:txBody>
      </p:sp>
    </p:spTree>
    <p:extLst>
      <p:ext uri="{BB962C8B-B14F-4D97-AF65-F5344CB8AC3E}">
        <p14:creationId xmlns:p14="http://schemas.microsoft.com/office/powerpoint/2010/main" val="237512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E120E3-8A8D-41E6-91F0-F66866EAB990}" type="slidenum">
              <a:rPr lang="en-IN" smtClean="0"/>
              <a:t>22</a:t>
            </a:fld>
            <a:endParaRPr lang="en-IN"/>
          </a:p>
        </p:txBody>
      </p:sp>
    </p:spTree>
    <p:extLst>
      <p:ext uri="{BB962C8B-B14F-4D97-AF65-F5344CB8AC3E}">
        <p14:creationId xmlns:p14="http://schemas.microsoft.com/office/powerpoint/2010/main" val="781717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4/27/2025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3509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4/27/2025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9190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4/27/2025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3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4/27/2025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56483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4/27/2025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224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4/27/2025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326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4/27/2025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2721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4/27/2025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263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4/27/2025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5395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4/27/2025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4098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4/27/2025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04379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4/27/2025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8439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erson reaching for a paper on a table full of paper and sticky notes">
            <a:extLst>
              <a:ext uri="{FF2B5EF4-FFF2-40B4-BE49-F238E27FC236}">
                <a16:creationId xmlns:a16="http://schemas.microsoft.com/office/drawing/2014/main" id="{A154412A-2912-61E5-D91D-FB2BA24E8828}"/>
              </a:ext>
            </a:extLst>
          </p:cNvPr>
          <p:cNvPicPr>
            <a:picLocks noChangeAspect="1"/>
          </p:cNvPicPr>
          <p:nvPr/>
        </p:nvPicPr>
        <p:blipFill>
          <a:blip r:embed="rId2"/>
          <a:srcRect t="11995" b="3735"/>
          <a:stretch/>
        </p:blipFill>
        <p:spPr>
          <a:xfrm>
            <a:off x="20" y="10"/>
            <a:ext cx="12191979" cy="6857990"/>
          </a:xfrm>
          <a:prstGeom prst="rect">
            <a:avLst/>
          </a:prstGeom>
        </p:spPr>
      </p:pic>
      <p:sp>
        <p:nvSpPr>
          <p:cNvPr id="21" name="Rectangle 2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9825F-DE36-71C9-20C4-AAB2186DDFF7}"/>
              </a:ext>
            </a:extLst>
          </p:cNvPr>
          <p:cNvSpPr>
            <a:spLocks noGrp="1"/>
          </p:cNvSpPr>
          <p:nvPr>
            <p:ph type="ctrTitle"/>
          </p:nvPr>
        </p:nvSpPr>
        <p:spPr>
          <a:xfrm>
            <a:off x="6638061" y="914400"/>
            <a:ext cx="4892948" cy="3427867"/>
          </a:xfrm>
        </p:spPr>
        <p:txBody>
          <a:bodyPr anchor="t">
            <a:normAutofit/>
          </a:bodyPr>
          <a:lstStyle/>
          <a:p>
            <a:pPr algn="r"/>
            <a:r>
              <a:rPr lang="en-US" dirty="0">
                <a:solidFill>
                  <a:srgbClr val="FFFFFF"/>
                </a:solidFill>
              </a:rPr>
              <a:t>FINAL PORTFOLIO PAPER</a:t>
            </a:r>
            <a:endParaRPr lang="en-IN" dirty="0">
              <a:solidFill>
                <a:srgbClr val="FFFFFF"/>
              </a:solidFill>
            </a:endParaRPr>
          </a:p>
        </p:txBody>
      </p:sp>
      <p:sp>
        <p:nvSpPr>
          <p:cNvPr id="3" name="Subtitle 2">
            <a:extLst>
              <a:ext uri="{FF2B5EF4-FFF2-40B4-BE49-F238E27FC236}">
                <a16:creationId xmlns:a16="http://schemas.microsoft.com/office/drawing/2014/main" id="{AFDFDD1E-6152-A88C-E428-6AD89A42AC9D}"/>
              </a:ext>
            </a:extLst>
          </p:cNvPr>
          <p:cNvSpPr>
            <a:spLocks noGrp="1"/>
          </p:cNvSpPr>
          <p:nvPr>
            <p:ph type="subTitle" idx="1"/>
          </p:nvPr>
        </p:nvSpPr>
        <p:spPr>
          <a:xfrm>
            <a:off x="6589835" y="5253051"/>
            <a:ext cx="4941173" cy="812923"/>
          </a:xfrm>
        </p:spPr>
        <p:txBody>
          <a:bodyPr anchor="t">
            <a:normAutofit fontScale="92500" lnSpcReduction="20000"/>
          </a:bodyPr>
          <a:lstStyle/>
          <a:p>
            <a:pPr algn="r">
              <a:lnSpc>
                <a:spcPct val="120000"/>
              </a:lnSpc>
              <a:buNone/>
            </a:pPr>
            <a:r>
              <a:rPr lang="en-US" sz="1400" b="0" i="0" dirty="0">
                <a:solidFill>
                  <a:srgbClr val="FFFFFF"/>
                </a:solidFill>
                <a:effectLst/>
                <a:latin typeface="Open Sans" panose="020B0606030504020204" pitchFamily="34" charset="0"/>
              </a:rPr>
              <a:t>        (IST.782.M800.SPRING25.Applied Data Science Portfolio)</a:t>
            </a:r>
          </a:p>
          <a:p>
            <a:pPr algn="r">
              <a:lnSpc>
                <a:spcPct val="120000"/>
              </a:lnSpc>
              <a:buNone/>
            </a:pPr>
            <a:br>
              <a:rPr lang="en-US" sz="700" b="0" i="0" dirty="0">
                <a:solidFill>
                  <a:srgbClr val="FFFFFF"/>
                </a:solidFill>
                <a:effectLst/>
                <a:latin typeface="Open Sans" panose="020B0606030504020204" pitchFamily="34" charset="0"/>
              </a:rPr>
            </a:br>
            <a:endParaRPr lang="en-IN" sz="700" dirty="0">
              <a:solidFill>
                <a:srgbClr val="FFFFFF"/>
              </a:solidFill>
            </a:endParaRPr>
          </a:p>
        </p:txBody>
      </p:sp>
      <p:cxnSp>
        <p:nvCxnSpPr>
          <p:cNvPr id="22" name="Straight Connector 21">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5"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655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AC63335-0025-C2E1-3797-ED38D3CAD436}"/>
              </a:ext>
            </a:extLst>
          </p:cNvPr>
          <p:cNvSpPr>
            <a:spLocks noGrp="1"/>
          </p:cNvSpPr>
          <p:nvPr>
            <p:ph type="title"/>
          </p:nvPr>
        </p:nvSpPr>
        <p:spPr>
          <a:xfrm>
            <a:off x="514117" y="952500"/>
            <a:ext cx="4124557" cy="3524250"/>
          </a:xfrm>
        </p:spPr>
        <p:txBody>
          <a:bodyPr vert="horz" lIns="91440" tIns="45720" rIns="91440" bIns="45720" rtlCol="0" anchor="t">
            <a:normAutofit/>
          </a:bodyPr>
          <a:lstStyle/>
          <a:p>
            <a:pPr>
              <a:lnSpc>
                <a:spcPct val="90000"/>
              </a:lnSpc>
            </a:pPr>
            <a:r>
              <a:rPr lang="en-US" sz="2800" b="1" kern="1200" dirty="0">
                <a:solidFill>
                  <a:schemeClr val="tx1"/>
                </a:solidFill>
                <a:latin typeface="+mj-lt"/>
                <a:ea typeface="+mj-ea"/>
                <a:cs typeface="+mj-cs"/>
              </a:rPr>
              <a:t>3. Project Deliverable 2 -Sentiment Analysis of Movie Reviews </a:t>
            </a:r>
            <a:br>
              <a:rPr lang="en-US" sz="2800" b="1" kern="1200" dirty="0">
                <a:solidFill>
                  <a:schemeClr val="tx1"/>
                </a:solidFill>
                <a:latin typeface="+mj-lt"/>
                <a:ea typeface="+mj-ea"/>
                <a:cs typeface="+mj-cs"/>
              </a:rPr>
            </a:br>
            <a:br>
              <a:rPr lang="en-US" sz="2800" b="1" kern="1200" dirty="0">
                <a:solidFill>
                  <a:schemeClr val="tx1"/>
                </a:solidFill>
                <a:latin typeface="+mj-lt"/>
                <a:ea typeface="+mj-ea"/>
                <a:cs typeface="+mj-cs"/>
              </a:rPr>
            </a:br>
            <a:r>
              <a:rPr lang="en-US" sz="2800" b="1" kern="1200" dirty="0">
                <a:solidFill>
                  <a:schemeClr val="tx1"/>
                </a:solidFill>
                <a:latin typeface="+mj-lt"/>
                <a:ea typeface="+mj-ea"/>
                <a:cs typeface="+mj-cs"/>
              </a:rPr>
              <a:t>(IST 664- Natural Language Processing)</a:t>
            </a:r>
            <a:br>
              <a:rPr lang="en-US" sz="2800" b="1" kern="1200" dirty="0">
                <a:solidFill>
                  <a:schemeClr val="tx1"/>
                </a:solidFill>
                <a:latin typeface="+mj-lt"/>
                <a:ea typeface="+mj-ea"/>
                <a:cs typeface="+mj-cs"/>
              </a:rPr>
            </a:br>
            <a:endParaRPr lang="en-US" sz="2800" b="1" kern="1200" dirty="0">
              <a:solidFill>
                <a:schemeClr val="tx1"/>
              </a:solidFill>
              <a:latin typeface="+mj-lt"/>
              <a:ea typeface="+mj-ea"/>
              <a:cs typeface="+mj-cs"/>
            </a:endParaRPr>
          </a:p>
        </p:txBody>
      </p:sp>
      <p:cxnSp>
        <p:nvCxnSpPr>
          <p:cNvPr id="46" name="Straight Connector 45">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Content Placeholder 5" descr="Abstract background">
            <a:extLst>
              <a:ext uri="{FF2B5EF4-FFF2-40B4-BE49-F238E27FC236}">
                <a16:creationId xmlns:a16="http://schemas.microsoft.com/office/drawing/2014/main" id="{A7095BD6-8464-5DC4-7C64-27B1BE135218}"/>
              </a:ext>
            </a:extLst>
          </p:cNvPr>
          <p:cNvPicPr>
            <a:picLocks noGrp="1" noChangeAspect="1"/>
          </p:cNvPicPr>
          <p:nvPr>
            <p:ph idx="1"/>
          </p:nvPr>
        </p:nvPicPr>
        <p:blipFill>
          <a:blip r:embed="rId2"/>
          <a:srcRect l="39370"/>
          <a:stretch/>
        </p:blipFill>
        <p:spPr bwMode="auto">
          <a:xfrm>
            <a:off x="5261956" y="10"/>
            <a:ext cx="6930043" cy="6857990"/>
          </a:xfrm>
          <a:prstGeom prst="rect">
            <a:avLst/>
          </a:prstGeom>
        </p:spPr>
      </p:pic>
    </p:spTree>
    <p:extLst>
      <p:ext uri="{BB962C8B-B14F-4D97-AF65-F5344CB8AC3E}">
        <p14:creationId xmlns:p14="http://schemas.microsoft.com/office/powerpoint/2010/main" val="232881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7B532-71D6-FE48-0291-D27A2B920DEB}"/>
              </a:ext>
            </a:extLst>
          </p:cNvPr>
          <p:cNvSpPr>
            <a:spLocks noGrp="1"/>
          </p:cNvSpPr>
          <p:nvPr>
            <p:ph type="title"/>
          </p:nvPr>
        </p:nvSpPr>
        <p:spPr>
          <a:xfrm>
            <a:off x="640080" y="1371600"/>
            <a:ext cx="5852160" cy="1097280"/>
          </a:xfrm>
        </p:spPr>
        <p:txBody>
          <a:bodyPr anchor="t">
            <a:normAutofit/>
          </a:bodyPr>
          <a:lstStyle/>
          <a:p>
            <a:r>
              <a:rPr lang="en-US" dirty="0"/>
              <a:t>3.1 OVERVIEW</a:t>
            </a:r>
            <a:endParaRPr lang="en-IN" dirty="0"/>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36B9C276-EBCA-7B55-CEAA-4151DC4C7354}"/>
              </a:ext>
            </a:extLst>
          </p:cNvPr>
          <p:cNvSpPr>
            <a:spLocks noGrp="1" noChangeArrowheads="1"/>
          </p:cNvSpPr>
          <p:nvPr>
            <p:ph idx="1"/>
          </p:nvPr>
        </p:nvSpPr>
        <p:spPr bwMode="auto">
          <a:xfrm>
            <a:off x="640080" y="2633236"/>
            <a:ext cx="5852160" cy="36646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700" b="0" i="0" u="none" strike="noStrike" cap="none" normalizeH="0" baseline="0" dirty="0">
                <a:ln>
                  <a:noFill/>
                </a:ln>
                <a:effectLst/>
                <a:latin typeface="Grandview Display" panose="020B0502040204020203" pitchFamily="34" charset="0"/>
              </a:rPr>
              <a:t>As a movie enthusiast and aspiring data scientist, I was naturally drawn to the idea of understanding how audiences emotionally react to films. This project focused on sentiment classification using movie reviews, with the goal of developing models that could automatically interpret user opinions. We used a real-world dataset hosted on Kaggle, originally sourced from Rotten Tomatoes and annotated for sentiment through crowdsourcing​. The dataset contained 156,060 phrases mapped to fine-grained sentiment labels, offering an ideal playground to apply Natural Language Processing (NLP) and machine learning techniques. </a:t>
            </a:r>
          </a:p>
        </p:txBody>
      </p:sp>
      <p:pic>
        <p:nvPicPr>
          <p:cNvPr id="6" name="Picture 5" descr="Film reel and slate">
            <a:extLst>
              <a:ext uri="{FF2B5EF4-FFF2-40B4-BE49-F238E27FC236}">
                <a16:creationId xmlns:a16="http://schemas.microsoft.com/office/drawing/2014/main" id="{683D4115-1FB0-0297-ADC6-330D91A0FCEF}"/>
              </a:ext>
            </a:extLst>
          </p:cNvPr>
          <p:cNvPicPr>
            <a:picLocks noChangeAspect="1"/>
          </p:cNvPicPr>
          <p:nvPr/>
        </p:nvPicPr>
        <p:blipFill>
          <a:blip r:embed="rId2"/>
          <a:srcRect l="16588" r="36241" b="-1"/>
          <a:stretch/>
        </p:blipFill>
        <p:spPr>
          <a:xfrm>
            <a:off x="7345680" y="10"/>
            <a:ext cx="4846320" cy="6857990"/>
          </a:xfrm>
          <a:prstGeom prst="rect">
            <a:avLst/>
          </a:prstGeom>
        </p:spPr>
      </p:pic>
    </p:spTree>
    <p:extLst>
      <p:ext uri="{BB962C8B-B14F-4D97-AF65-F5344CB8AC3E}">
        <p14:creationId xmlns:p14="http://schemas.microsoft.com/office/powerpoint/2010/main" val="202024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0DEE1-A047-21A0-BFB6-02AE3B993B01}"/>
              </a:ext>
            </a:extLst>
          </p:cNvPr>
          <p:cNvSpPr>
            <a:spLocks noGrp="1"/>
          </p:cNvSpPr>
          <p:nvPr>
            <p:ph type="title"/>
          </p:nvPr>
        </p:nvSpPr>
        <p:spPr>
          <a:xfrm>
            <a:off x="640080" y="1371600"/>
            <a:ext cx="5852160" cy="1097280"/>
          </a:xfrm>
        </p:spPr>
        <p:txBody>
          <a:bodyPr anchor="t">
            <a:normAutofit/>
          </a:bodyPr>
          <a:lstStyle/>
          <a:p>
            <a:r>
              <a:rPr lang="en-US" dirty="0"/>
              <a:t>3.2 METHODOLOGY</a:t>
            </a:r>
            <a:endParaRPr lang="en-IN" dirty="0"/>
          </a:p>
        </p:txBody>
      </p:sp>
      <p:cxnSp>
        <p:nvCxnSpPr>
          <p:cNvPr id="24" name="Straight Connector 2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6DE96A-0F66-85DB-FD3A-9DC20ABE688B}"/>
              </a:ext>
            </a:extLst>
          </p:cNvPr>
          <p:cNvSpPr>
            <a:spLocks noGrp="1"/>
          </p:cNvSpPr>
          <p:nvPr>
            <p:ph idx="1"/>
          </p:nvPr>
        </p:nvSpPr>
        <p:spPr>
          <a:xfrm>
            <a:off x="640080" y="2633236"/>
            <a:ext cx="5852160" cy="3664685"/>
          </a:xfrm>
        </p:spPr>
        <p:txBody>
          <a:bodyPr>
            <a:normAutofit fontScale="92500" lnSpcReduction="20000"/>
          </a:bodyPr>
          <a:lstStyle/>
          <a:p>
            <a:pPr>
              <a:lnSpc>
                <a:spcPct val="110000"/>
              </a:lnSpc>
              <a:buNone/>
            </a:pPr>
            <a:r>
              <a:rPr lang="en-US" sz="1300" dirty="0"/>
              <a:t>    </a:t>
            </a:r>
            <a:r>
              <a:rPr lang="en-US" sz="1500" dirty="0"/>
              <a:t>We began by cleaning the text data through tokenization, lowercasing, punctuation removal, and </a:t>
            </a:r>
            <a:r>
              <a:rPr lang="en-US" sz="1500" dirty="0" err="1"/>
              <a:t>stopword</a:t>
            </a:r>
            <a:r>
              <a:rPr lang="en-US" sz="1500" dirty="0"/>
              <a:t> elimination. Feature engineering included:</a:t>
            </a:r>
          </a:p>
          <a:p>
            <a:pPr>
              <a:lnSpc>
                <a:spcPct val="110000"/>
              </a:lnSpc>
              <a:buFont typeface="Arial" panose="020B0604020202020204" pitchFamily="34" charset="0"/>
              <a:buChar char="•"/>
            </a:pPr>
            <a:r>
              <a:rPr lang="en-US" sz="1500" b="1" dirty="0"/>
              <a:t>Unigrams and Bigrams:</a:t>
            </a:r>
            <a:r>
              <a:rPr lang="en-US" sz="1500" dirty="0"/>
              <a:t> Capturing single words and word pairs to understand context.</a:t>
            </a:r>
          </a:p>
          <a:p>
            <a:pPr>
              <a:lnSpc>
                <a:spcPct val="110000"/>
              </a:lnSpc>
              <a:buFont typeface="Arial" panose="020B0604020202020204" pitchFamily="34" charset="0"/>
              <a:buChar char="•"/>
            </a:pPr>
            <a:r>
              <a:rPr lang="en-US" sz="1500" b="1" dirty="0"/>
              <a:t>Part-of-Speech (POS) Tagging:</a:t>
            </a:r>
            <a:r>
              <a:rPr lang="en-US" sz="1500" dirty="0"/>
              <a:t> Extracting grammatical structures to enrich meaning.</a:t>
            </a:r>
          </a:p>
          <a:p>
            <a:pPr>
              <a:lnSpc>
                <a:spcPct val="110000"/>
              </a:lnSpc>
              <a:buFont typeface="Arial" panose="020B0604020202020204" pitchFamily="34" charset="0"/>
              <a:buChar char="•"/>
            </a:pPr>
            <a:r>
              <a:rPr lang="en-US" sz="1500" b="1" dirty="0"/>
              <a:t>Sentiment Lexicon (SL) and LIWC Features:</a:t>
            </a:r>
            <a:r>
              <a:rPr lang="en-US" sz="1500" dirty="0"/>
              <a:t> Incorporating emotional and psychological insights.</a:t>
            </a:r>
          </a:p>
          <a:p>
            <a:pPr>
              <a:lnSpc>
                <a:spcPct val="110000"/>
              </a:lnSpc>
            </a:pPr>
            <a:r>
              <a:rPr lang="en-US" sz="1500" dirty="0"/>
              <a:t>Both filtered and unfiltered datasets were created to compare results. We trained various models — </a:t>
            </a:r>
            <a:r>
              <a:rPr lang="en-US" sz="1500" b="1" dirty="0"/>
              <a:t>Naive Bayes</a:t>
            </a:r>
            <a:r>
              <a:rPr lang="en-US" sz="1500" dirty="0"/>
              <a:t>, </a:t>
            </a:r>
            <a:r>
              <a:rPr lang="en-US" sz="1500" b="1" dirty="0"/>
              <a:t>Logistic Regression</a:t>
            </a:r>
            <a:r>
              <a:rPr lang="en-US" sz="1500" dirty="0"/>
              <a:t>, </a:t>
            </a:r>
            <a:r>
              <a:rPr lang="en-US" sz="1500" b="1" dirty="0"/>
              <a:t>Decision Trees</a:t>
            </a:r>
            <a:r>
              <a:rPr lang="en-US" sz="1500" dirty="0"/>
              <a:t>, and </a:t>
            </a:r>
            <a:r>
              <a:rPr lang="en-US" sz="1500" b="1" dirty="0"/>
              <a:t>K-Nearest Neighbors (KNN)</a:t>
            </a:r>
            <a:r>
              <a:rPr lang="en-US" sz="1500" dirty="0"/>
              <a:t> — and evaluated them using </a:t>
            </a:r>
            <a:r>
              <a:rPr lang="en-US" sz="1500" b="1" dirty="0"/>
              <a:t>5-fold cross-validation</a:t>
            </a:r>
            <a:r>
              <a:rPr lang="en-US" sz="1500" dirty="0"/>
              <a:t>. Visualizations like sentiment distribution histograms and word clouds were used to support exploratory analysis and interpretation.</a:t>
            </a:r>
          </a:p>
          <a:p>
            <a:pPr marL="0" indent="0">
              <a:lnSpc>
                <a:spcPct val="110000"/>
              </a:lnSpc>
              <a:buNone/>
            </a:pPr>
            <a:endParaRPr lang="en-IN" sz="1300" dirty="0"/>
          </a:p>
        </p:txBody>
      </p:sp>
      <p:pic>
        <p:nvPicPr>
          <p:cNvPr id="17" name="Picture 16" descr="3D numbers in white and orange">
            <a:extLst>
              <a:ext uri="{FF2B5EF4-FFF2-40B4-BE49-F238E27FC236}">
                <a16:creationId xmlns:a16="http://schemas.microsoft.com/office/drawing/2014/main" id="{0C803014-BC7B-44C3-4F6A-1BCECEE166E4}"/>
              </a:ext>
            </a:extLst>
          </p:cNvPr>
          <p:cNvPicPr>
            <a:picLocks noChangeAspect="1"/>
          </p:cNvPicPr>
          <p:nvPr/>
        </p:nvPicPr>
        <p:blipFill>
          <a:blip r:embed="rId2"/>
          <a:srcRect l="29522" r="30728"/>
          <a:stretch/>
        </p:blipFill>
        <p:spPr>
          <a:xfrm>
            <a:off x="7345680" y="10"/>
            <a:ext cx="4846320" cy="6857990"/>
          </a:xfrm>
          <a:prstGeom prst="rect">
            <a:avLst/>
          </a:prstGeom>
        </p:spPr>
      </p:pic>
    </p:spTree>
    <p:extLst>
      <p:ext uri="{BB962C8B-B14F-4D97-AF65-F5344CB8AC3E}">
        <p14:creationId xmlns:p14="http://schemas.microsoft.com/office/powerpoint/2010/main" val="190474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6318EE-4652-B28F-BDBB-2B657498ABAC}"/>
              </a:ext>
            </a:extLst>
          </p:cNvPr>
          <p:cNvSpPr>
            <a:spLocks noGrp="1"/>
          </p:cNvSpPr>
          <p:nvPr>
            <p:ph type="title"/>
          </p:nvPr>
        </p:nvSpPr>
        <p:spPr>
          <a:xfrm>
            <a:off x="640078" y="1179873"/>
            <a:ext cx="6745459" cy="806241"/>
          </a:xfrm>
        </p:spPr>
        <p:txBody>
          <a:bodyPr>
            <a:normAutofit/>
          </a:bodyPr>
          <a:lstStyle/>
          <a:p>
            <a:r>
              <a:rPr lang="en-US" dirty="0"/>
              <a:t>3.3 RESULTS/CONCLUSIONS</a:t>
            </a:r>
            <a:endParaRPr lang="en-IN" dirty="0"/>
          </a:p>
        </p:txBody>
      </p:sp>
      <p:cxnSp>
        <p:nvCxnSpPr>
          <p:cNvPr id="21" name="Straight Connector 20">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ED5D671-60A3-1182-F7A9-406853106B6A}"/>
              </a:ext>
            </a:extLst>
          </p:cNvPr>
          <p:cNvSpPr>
            <a:spLocks noGrp="1"/>
          </p:cNvSpPr>
          <p:nvPr>
            <p:ph idx="1"/>
          </p:nvPr>
        </p:nvSpPr>
        <p:spPr>
          <a:xfrm>
            <a:off x="640079" y="2062004"/>
            <a:ext cx="6745458" cy="4620150"/>
          </a:xfrm>
        </p:spPr>
        <p:txBody>
          <a:bodyPr>
            <a:normAutofit/>
          </a:bodyPr>
          <a:lstStyle/>
          <a:p>
            <a:pPr>
              <a:lnSpc>
                <a:spcPct val="110000"/>
              </a:lnSpc>
              <a:buNone/>
            </a:pPr>
            <a:r>
              <a:rPr lang="en-US" sz="1600" dirty="0"/>
              <a:t>Combining </a:t>
            </a:r>
            <a:r>
              <a:rPr lang="en-US" sz="1600" b="1" dirty="0"/>
              <a:t>Sentiment Lexicon (SL)</a:t>
            </a:r>
            <a:r>
              <a:rPr lang="en-US" sz="1600" dirty="0"/>
              <a:t> and </a:t>
            </a:r>
            <a:r>
              <a:rPr lang="en-US" sz="1600" b="1" dirty="0"/>
              <a:t>LIWC features</a:t>
            </a:r>
            <a:r>
              <a:rPr lang="en-US" sz="1600" dirty="0"/>
              <a:t> produced the best classification results, with </a:t>
            </a:r>
            <a:r>
              <a:rPr lang="en-US" sz="1600" b="1" dirty="0"/>
              <a:t>Naive Bayes</a:t>
            </a:r>
            <a:r>
              <a:rPr lang="en-US" sz="1600" dirty="0"/>
              <a:t> and </a:t>
            </a:r>
            <a:r>
              <a:rPr lang="en-US" sz="1600" b="1" dirty="0"/>
              <a:t>Logistic Regression</a:t>
            </a:r>
            <a:r>
              <a:rPr lang="en-US" sz="1600" dirty="0"/>
              <a:t> models achieving the highest accuracy. Feature engineering on the filtered dataset significantly improved model performance over basic text representations.</a:t>
            </a:r>
          </a:p>
          <a:p>
            <a:pPr>
              <a:lnSpc>
                <a:spcPct val="110000"/>
              </a:lnSpc>
              <a:buNone/>
            </a:pPr>
            <a:r>
              <a:rPr lang="en-US" sz="1600" dirty="0"/>
              <a:t>Exploratory analysis revealed important patterns:</a:t>
            </a:r>
          </a:p>
          <a:p>
            <a:pPr>
              <a:lnSpc>
                <a:spcPct val="110000"/>
              </a:lnSpc>
              <a:buFont typeface="Arial" panose="020B0604020202020204" pitchFamily="34" charset="0"/>
              <a:buChar char="•"/>
            </a:pPr>
            <a:r>
              <a:rPr lang="en-US" sz="1600" dirty="0"/>
              <a:t>The </a:t>
            </a:r>
            <a:r>
              <a:rPr lang="en-US" sz="1600" b="1" dirty="0"/>
              <a:t>Top 20 Words Frequency Distribution</a:t>
            </a:r>
            <a:r>
              <a:rPr lang="en-US" sz="1600" dirty="0"/>
              <a:t> showed that words like </a:t>
            </a:r>
            <a:r>
              <a:rPr lang="en-US" sz="1600" b="1" dirty="0"/>
              <a:t>"movie," "film," "make,"</a:t>
            </a:r>
            <a:r>
              <a:rPr lang="en-US" sz="1600" dirty="0"/>
              <a:t> and </a:t>
            </a:r>
            <a:r>
              <a:rPr lang="en-US" sz="1600" b="1" dirty="0"/>
              <a:t>"story"</a:t>
            </a:r>
            <a:r>
              <a:rPr lang="en-US" sz="1600" dirty="0"/>
              <a:t> were most frequent, emphasizing a strong focus on the movie experience and narrative elements.</a:t>
            </a:r>
          </a:p>
          <a:p>
            <a:pPr>
              <a:lnSpc>
                <a:spcPct val="110000"/>
              </a:lnSpc>
              <a:buFont typeface="Arial" panose="020B0604020202020204" pitchFamily="34" charset="0"/>
              <a:buChar char="•"/>
            </a:pPr>
            <a:r>
              <a:rPr lang="en-US" sz="1600" dirty="0"/>
              <a:t>The </a:t>
            </a:r>
            <a:r>
              <a:rPr lang="en-US" sz="1600" b="1" dirty="0"/>
              <a:t>Word Cloud</a:t>
            </a:r>
            <a:r>
              <a:rPr lang="en-US" sz="1600" dirty="0"/>
              <a:t> highlighted not only these words but also emotional terms like </a:t>
            </a:r>
            <a:r>
              <a:rPr lang="en-US" sz="1600" b="1" dirty="0"/>
              <a:t>"fun," "better," "comedy,"</a:t>
            </a:r>
            <a:r>
              <a:rPr lang="en-US" sz="1600" dirty="0"/>
              <a:t> and </a:t>
            </a:r>
            <a:r>
              <a:rPr lang="en-US" sz="1600" b="1" dirty="0"/>
              <a:t>"inspires,"</a:t>
            </a:r>
            <a:r>
              <a:rPr lang="en-US" sz="1600" dirty="0"/>
              <a:t> reflecting the subjective and opinionated nature of the reviews.</a:t>
            </a:r>
          </a:p>
          <a:p>
            <a:pPr>
              <a:lnSpc>
                <a:spcPct val="110000"/>
              </a:lnSpc>
            </a:pPr>
            <a:r>
              <a:rPr lang="en-US" sz="1600" dirty="0"/>
              <a:t>These visual insights guided feature selection and confirmed that the dataset captured a broad range of sentiments and storytelling styles.</a:t>
            </a:r>
          </a:p>
          <a:p>
            <a:pPr>
              <a:lnSpc>
                <a:spcPct val="110000"/>
              </a:lnSpc>
            </a:pPr>
            <a:endParaRPr lang="en-US" sz="1400" dirty="0"/>
          </a:p>
        </p:txBody>
      </p:sp>
      <p:pic>
        <p:nvPicPr>
          <p:cNvPr id="5" name="Picture 4" descr="A graph of a number of blue bars&#10;&#10;Description automatically generated">
            <a:extLst>
              <a:ext uri="{FF2B5EF4-FFF2-40B4-BE49-F238E27FC236}">
                <a16:creationId xmlns:a16="http://schemas.microsoft.com/office/drawing/2014/main" id="{4337ACFB-3078-9946-52CD-6607F1FD2A6B}"/>
              </a:ext>
            </a:extLst>
          </p:cNvPr>
          <p:cNvPicPr>
            <a:picLocks noChangeAspect="1"/>
          </p:cNvPicPr>
          <p:nvPr/>
        </p:nvPicPr>
        <p:blipFill>
          <a:blip r:embed="rId2">
            <a:extLst>
              <a:ext uri="{28A0092B-C50C-407E-A947-70E740481C1C}">
                <a14:useLocalDpi xmlns:a14="http://schemas.microsoft.com/office/drawing/2010/main" val="0"/>
              </a:ext>
            </a:extLst>
          </a:blip>
          <a:srcRect l="10158" r="13178" b="3"/>
          <a:stretch/>
        </p:blipFill>
        <p:spPr bwMode="auto">
          <a:xfrm>
            <a:off x="7810504" y="1"/>
            <a:ext cx="4381494" cy="3429000"/>
          </a:xfrm>
          <a:prstGeom prst="rect">
            <a:avLst/>
          </a:prstGeom>
          <a:noFill/>
        </p:spPr>
      </p:pic>
      <p:pic>
        <p:nvPicPr>
          <p:cNvPr id="4" name="Content Placeholder 3" descr="A close-up of words&#10;&#10;Description automatically generated">
            <a:extLst>
              <a:ext uri="{FF2B5EF4-FFF2-40B4-BE49-F238E27FC236}">
                <a16:creationId xmlns:a16="http://schemas.microsoft.com/office/drawing/2014/main" id="{105218A8-8074-673A-3EC9-652C485B4725}"/>
              </a:ext>
            </a:extLst>
          </p:cNvPr>
          <p:cNvPicPr>
            <a:picLocks noChangeAspect="1"/>
          </p:cNvPicPr>
          <p:nvPr/>
        </p:nvPicPr>
        <p:blipFill>
          <a:blip r:embed="rId3">
            <a:extLst>
              <a:ext uri="{28A0092B-C50C-407E-A947-70E740481C1C}">
                <a14:useLocalDpi xmlns:a14="http://schemas.microsoft.com/office/drawing/2010/main" val="0"/>
              </a:ext>
            </a:extLst>
          </a:blip>
          <a:srcRect l="16862" r="19249"/>
          <a:stretch/>
        </p:blipFill>
        <p:spPr bwMode="auto">
          <a:xfrm>
            <a:off x="7810505" y="3429000"/>
            <a:ext cx="4381494" cy="3429000"/>
          </a:xfrm>
          <a:prstGeom prst="rect">
            <a:avLst/>
          </a:prstGeom>
          <a:noFill/>
        </p:spPr>
      </p:pic>
    </p:spTree>
    <p:extLst>
      <p:ext uri="{BB962C8B-B14F-4D97-AF65-F5344CB8AC3E}">
        <p14:creationId xmlns:p14="http://schemas.microsoft.com/office/powerpoint/2010/main" val="207395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36656-58A6-935E-5A33-1D4CBA1F867C}"/>
              </a:ext>
            </a:extLst>
          </p:cNvPr>
          <p:cNvSpPr>
            <a:spLocks noGrp="1"/>
          </p:cNvSpPr>
          <p:nvPr>
            <p:ph type="title"/>
          </p:nvPr>
        </p:nvSpPr>
        <p:spPr>
          <a:xfrm>
            <a:off x="640080" y="1371600"/>
            <a:ext cx="5852160" cy="1097280"/>
          </a:xfrm>
        </p:spPr>
        <p:txBody>
          <a:bodyPr anchor="t">
            <a:normAutofit/>
          </a:bodyPr>
          <a:lstStyle/>
          <a:p>
            <a:pPr>
              <a:lnSpc>
                <a:spcPct val="90000"/>
              </a:lnSpc>
            </a:pPr>
            <a:r>
              <a:rPr lang="en-US" sz="3400"/>
              <a:t>3.3 RESULTS/CONCLUSIONS</a:t>
            </a:r>
            <a:endParaRPr lang="en-IN" sz="3400"/>
          </a:p>
        </p:txBody>
      </p:sp>
      <p:cxnSp>
        <p:nvCxnSpPr>
          <p:cNvPr id="25" name="Straight Connector 24">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A80026-7299-89CB-7CA3-1C86601D1FE6}"/>
              </a:ext>
            </a:extLst>
          </p:cNvPr>
          <p:cNvSpPr>
            <a:spLocks noGrp="1"/>
          </p:cNvSpPr>
          <p:nvPr>
            <p:ph idx="1"/>
          </p:nvPr>
        </p:nvSpPr>
        <p:spPr>
          <a:xfrm>
            <a:off x="640080" y="2633236"/>
            <a:ext cx="5852160" cy="3664685"/>
          </a:xfrm>
        </p:spPr>
        <p:txBody>
          <a:bodyPr>
            <a:normAutofit/>
          </a:bodyPr>
          <a:lstStyle/>
          <a:p>
            <a:pPr>
              <a:lnSpc>
                <a:spcPct val="110000"/>
              </a:lnSpc>
            </a:pPr>
            <a:r>
              <a:rPr lang="en-US" sz="1900" dirty="0"/>
              <a:t>This project was a fulfilling exploration into the world of text analytics and sentiment classification. I loved the challenge of transforming messy, unstructured text into meaningful features and comparing different machine learning approaches. Through this experience, I strengthened my skills in natural language preprocessing, feature extraction, and model evaluation. I am confident in applying these techniques to future NLP tasks, such as customer feedback analysis, social media monitoring, and opinion mining at scale​</a:t>
            </a:r>
            <a:endParaRPr lang="en-IN" sz="1900" dirty="0"/>
          </a:p>
        </p:txBody>
      </p:sp>
      <p:pic>
        <p:nvPicPr>
          <p:cNvPr id="5" name="Picture 4">
            <a:extLst>
              <a:ext uri="{FF2B5EF4-FFF2-40B4-BE49-F238E27FC236}">
                <a16:creationId xmlns:a16="http://schemas.microsoft.com/office/drawing/2014/main" id="{8553604B-1922-249A-BBC0-9817A6FEFCF1}"/>
              </a:ext>
            </a:extLst>
          </p:cNvPr>
          <p:cNvPicPr>
            <a:picLocks noChangeAspect="1"/>
          </p:cNvPicPr>
          <p:nvPr/>
        </p:nvPicPr>
        <p:blipFill>
          <a:blip r:embed="rId2"/>
          <a:srcRect l="18357" r="41893"/>
          <a:stretch/>
        </p:blipFill>
        <p:spPr>
          <a:xfrm>
            <a:off x="7345680" y="10"/>
            <a:ext cx="4846320" cy="6857990"/>
          </a:xfrm>
          <a:prstGeom prst="rect">
            <a:avLst/>
          </a:prstGeom>
        </p:spPr>
      </p:pic>
    </p:spTree>
    <p:extLst>
      <p:ext uri="{BB962C8B-B14F-4D97-AF65-F5344CB8AC3E}">
        <p14:creationId xmlns:p14="http://schemas.microsoft.com/office/powerpoint/2010/main" val="166650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DD241-BD63-C58F-EB83-1CAFF3058A06}"/>
              </a:ext>
            </a:extLst>
          </p:cNvPr>
          <p:cNvSpPr>
            <a:spLocks noGrp="1"/>
          </p:cNvSpPr>
          <p:nvPr>
            <p:ph type="title"/>
          </p:nvPr>
        </p:nvSpPr>
        <p:spPr>
          <a:xfrm>
            <a:off x="482321" y="1371600"/>
            <a:ext cx="5613679" cy="2696866"/>
          </a:xfrm>
        </p:spPr>
        <p:txBody>
          <a:bodyPr vert="horz" lIns="91440" tIns="45720" rIns="91440" bIns="45720" rtlCol="0" anchor="t">
            <a:normAutofit fontScale="90000"/>
          </a:bodyPr>
          <a:lstStyle/>
          <a:p>
            <a:pPr>
              <a:lnSpc>
                <a:spcPct val="90000"/>
              </a:lnSpc>
            </a:pPr>
            <a:r>
              <a:rPr lang="en-US" sz="3100" dirty="0"/>
              <a:t>4. Project Deliverable 3 - Credibility Detection using Artificial Intelligence.</a:t>
            </a:r>
            <a:br>
              <a:rPr lang="en-US" sz="3100" dirty="0"/>
            </a:br>
            <a:br>
              <a:rPr lang="en-US" sz="3100" dirty="0"/>
            </a:br>
            <a:br>
              <a:rPr lang="en-US" sz="3100" dirty="0"/>
            </a:br>
            <a:r>
              <a:rPr lang="en-US" sz="3100" dirty="0"/>
              <a:t>(IST 707- Applied Machine Learning)</a:t>
            </a:r>
            <a:br>
              <a:rPr lang="en-US" sz="2100" dirty="0"/>
            </a:br>
            <a:endParaRPr lang="en-US" sz="2100" dirty="0"/>
          </a:p>
        </p:txBody>
      </p:sp>
      <p:cxnSp>
        <p:nvCxnSpPr>
          <p:cNvPr id="20" name="Straight Connector 19">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2835"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Blue blocks and networks technology background">
            <a:extLst>
              <a:ext uri="{FF2B5EF4-FFF2-40B4-BE49-F238E27FC236}">
                <a16:creationId xmlns:a16="http://schemas.microsoft.com/office/drawing/2014/main" id="{DC728C8B-B214-4149-9745-88DC41EA0380}"/>
              </a:ext>
            </a:extLst>
          </p:cNvPr>
          <p:cNvPicPr>
            <a:picLocks noGrp="1" noChangeAspect="1"/>
          </p:cNvPicPr>
          <p:nvPr>
            <p:ph idx="1"/>
          </p:nvPr>
        </p:nvPicPr>
        <p:blipFill>
          <a:blip r:embed="rId2"/>
          <a:srcRect l="14670" r="45580" b="-446"/>
          <a:stretch/>
        </p:blipFill>
        <p:spPr>
          <a:xfrm>
            <a:off x="6752492" y="0"/>
            <a:ext cx="5439508" cy="6752491"/>
          </a:xfrm>
          <a:prstGeom prst="rect">
            <a:avLst/>
          </a:prstGeom>
        </p:spPr>
      </p:pic>
    </p:spTree>
    <p:extLst>
      <p:ext uri="{BB962C8B-B14F-4D97-AF65-F5344CB8AC3E}">
        <p14:creationId xmlns:p14="http://schemas.microsoft.com/office/powerpoint/2010/main" val="93311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10D32-08A9-0114-F8A0-532DFC21EBE9}"/>
              </a:ext>
            </a:extLst>
          </p:cNvPr>
          <p:cNvSpPr>
            <a:spLocks noGrp="1"/>
          </p:cNvSpPr>
          <p:nvPr>
            <p:ph type="title"/>
          </p:nvPr>
        </p:nvSpPr>
        <p:spPr>
          <a:xfrm>
            <a:off x="640080" y="1371600"/>
            <a:ext cx="5852160" cy="1097280"/>
          </a:xfrm>
        </p:spPr>
        <p:txBody>
          <a:bodyPr anchor="t">
            <a:normAutofit/>
          </a:bodyPr>
          <a:lstStyle/>
          <a:p>
            <a:r>
              <a:rPr lang="en-US" dirty="0"/>
              <a:t>4.1 OVERVIEW</a:t>
            </a:r>
            <a:endParaRPr lang="en-IN" dirty="0"/>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890DBAFC-9FE7-0C97-DFAD-33598FCC3A92}"/>
              </a:ext>
            </a:extLst>
          </p:cNvPr>
          <p:cNvSpPr>
            <a:spLocks noGrp="1" noChangeArrowheads="1"/>
          </p:cNvSpPr>
          <p:nvPr>
            <p:ph idx="1"/>
          </p:nvPr>
        </p:nvSpPr>
        <p:spPr bwMode="auto">
          <a:xfrm>
            <a:off x="640080" y="2633236"/>
            <a:ext cx="5852160" cy="36646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800" b="0" i="0" u="none" strike="noStrike" cap="none" normalizeH="0" baseline="0" dirty="0">
                <a:ln>
                  <a:noFill/>
                </a:ln>
                <a:effectLst/>
                <a:latin typeface="Grandview Display" panose="020B0502040204020203" pitchFamily="34" charset="0"/>
              </a:rPr>
              <a:t>The explosion of misinformation during the COVID-19 pandemic made me realize how crucial it is to verify the credibility of information online. This inspired me and my team to create a solution that doesn't just label websites as fake or real but explains </a:t>
            </a:r>
            <a:r>
              <a:rPr kumimoji="0" lang="en-US" altLang="en-US" sz="1800" b="0" i="1" u="none" strike="noStrike" cap="none" normalizeH="0" baseline="0" dirty="0">
                <a:ln>
                  <a:noFill/>
                </a:ln>
                <a:effectLst/>
                <a:latin typeface="Grandview Display" panose="020B0502040204020203" pitchFamily="34" charset="0"/>
              </a:rPr>
              <a:t>why</a:t>
            </a:r>
            <a:r>
              <a:rPr kumimoji="0" lang="en-US" altLang="en-US" sz="1800" b="0" i="0" u="none" strike="noStrike" cap="none" normalizeH="0" baseline="0" dirty="0">
                <a:ln>
                  <a:noFill/>
                </a:ln>
                <a:effectLst/>
                <a:latin typeface="Grandview Display" panose="020B0502040204020203" pitchFamily="34" charset="0"/>
              </a:rPr>
              <a:t> a website might be suspicious. We handpicked and categorized 300+ websites covering diverse topics to build a comprehensive dataset​, ensuring a realistic mix of both trustworthy and fake sources. </a:t>
            </a:r>
          </a:p>
        </p:txBody>
      </p:sp>
      <p:pic>
        <p:nvPicPr>
          <p:cNvPr id="6" name="Picture 5" descr="Office items on a table">
            <a:extLst>
              <a:ext uri="{FF2B5EF4-FFF2-40B4-BE49-F238E27FC236}">
                <a16:creationId xmlns:a16="http://schemas.microsoft.com/office/drawing/2014/main" id="{6229789B-B08B-441D-46FF-61879DD29BE3}"/>
              </a:ext>
            </a:extLst>
          </p:cNvPr>
          <p:cNvPicPr>
            <a:picLocks noChangeAspect="1"/>
          </p:cNvPicPr>
          <p:nvPr/>
        </p:nvPicPr>
        <p:blipFill>
          <a:blip r:embed="rId2"/>
          <a:srcRect l="27953" r="18695" b="2"/>
          <a:stretch/>
        </p:blipFill>
        <p:spPr>
          <a:xfrm>
            <a:off x="7345680" y="10"/>
            <a:ext cx="4846320" cy="6857990"/>
          </a:xfrm>
          <a:prstGeom prst="rect">
            <a:avLst/>
          </a:prstGeom>
        </p:spPr>
      </p:pic>
    </p:spTree>
    <p:extLst>
      <p:ext uri="{BB962C8B-B14F-4D97-AF65-F5344CB8AC3E}">
        <p14:creationId xmlns:p14="http://schemas.microsoft.com/office/powerpoint/2010/main" val="3319422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0B3BA-319E-383B-81EE-CEDC1D4DA652}"/>
              </a:ext>
            </a:extLst>
          </p:cNvPr>
          <p:cNvSpPr>
            <a:spLocks noGrp="1"/>
          </p:cNvSpPr>
          <p:nvPr>
            <p:ph type="title"/>
          </p:nvPr>
        </p:nvSpPr>
        <p:spPr>
          <a:xfrm>
            <a:off x="640080" y="1371600"/>
            <a:ext cx="5852160" cy="1097280"/>
          </a:xfrm>
        </p:spPr>
        <p:txBody>
          <a:bodyPr anchor="t">
            <a:normAutofit/>
          </a:bodyPr>
          <a:lstStyle/>
          <a:p>
            <a:r>
              <a:rPr lang="en-US" dirty="0"/>
              <a:t>4.2 METHODOLOGY</a:t>
            </a:r>
            <a:endParaRPr lang="en-IN" dirty="0"/>
          </a:p>
        </p:txBody>
      </p:sp>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A89C05-54E0-E359-75A4-F22042471EEA}"/>
              </a:ext>
            </a:extLst>
          </p:cNvPr>
          <p:cNvSpPr>
            <a:spLocks noGrp="1"/>
          </p:cNvSpPr>
          <p:nvPr>
            <p:ph idx="1"/>
          </p:nvPr>
        </p:nvSpPr>
        <p:spPr>
          <a:xfrm>
            <a:off x="640080" y="2633236"/>
            <a:ext cx="5852160" cy="3664685"/>
          </a:xfrm>
        </p:spPr>
        <p:txBody>
          <a:bodyPr>
            <a:normAutofit/>
          </a:bodyPr>
          <a:lstStyle/>
          <a:p>
            <a:pPr>
              <a:lnSpc>
                <a:spcPct val="110000"/>
              </a:lnSpc>
            </a:pPr>
            <a:r>
              <a:rPr lang="en-US" sz="1900"/>
              <a:t>We developed a multi-layered credibility assessment framework that evaluated websites based on three modules: Source credibility (using PageRank and regression analysis), Author credibility (using NLP for grammar, readability, and domain expertise), and Image authenticity (using transfer learning and BRISQUE analysis). To provide transparent decision-making, we incorporated Explainable AI methods like SHAP to show users how various factors contributed to the final classification.</a:t>
            </a:r>
            <a:endParaRPr lang="en-IN" sz="1900"/>
          </a:p>
        </p:txBody>
      </p:sp>
      <p:pic>
        <p:nvPicPr>
          <p:cNvPr id="5" name="Picture 4" descr="Magnifying glass showing decling performance">
            <a:extLst>
              <a:ext uri="{FF2B5EF4-FFF2-40B4-BE49-F238E27FC236}">
                <a16:creationId xmlns:a16="http://schemas.microsoft.com/office/drawing/2014/main" id="{80FD3856-516C-1EF2-C973-5369C05C2221}"/>
              </a:ext>
            </a:extLst>
          </p:cNvPr>
          <p:cNvPicPr>
            <a:picLocks noChangeAspect="1"/>
          </p:cNvPicPr>
          <p:nvPr/>
        </p:nvPicPr>
        <p:blipFill>
          <a:blip r:embed="rId2"/>
          <a:srcRect l="17536" r="35294" b="-1"/>
          <a:stretch/>
        </p:blipFill>
        <p:spPr>
          <a:xfrm>
            <a:off x="7345680" y="10"/>
            <a:ext cx="4846320" cy="6857990"/>
          </a:xfrm>
          <a:prstGeom prst="rect">
            <a:avLst/>
          </a:prstGeom>
        </p:spPr>
      </p:pic>
    </p:spTree>
    <p:extLst>
      <p:ext uri="{BB962C8B-B14F-4D97-AF65-F5344CB8AC3E}">
        <p14:creationId xmlns:p14="http://schemas.microsoft.com/office/powerpoint/2010/main" val="67084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Rectangle 616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3D1A9-5151-544B-D112-E043681B1DE5}"/>
              </a:ext>
            </a:extLst>
          </p:cNvPr>
          <p:cNvSpPr>
            <a:spLocks noGrp="1"/>
          </p:cNvSpPr>
          <p:nvPr>
            <p:ph type="title"/>
          </p:nvPr>
        </p:nvSpPr>
        <p:spPr>
          <a:xfrm>
            <a:off x="640079" y="1371600"/>
            <a:ext cx="5752093" cy="1097280"/>
          </a:xfrm>
        </p:spPr>
        <p:txBody>
          <a:bodyPr>
            <a:normAutofit/>
          </a:bodyPr>
          <a:lstStyle/>
          <a:p>
            <a:pPr>
              <a:lnSpc>
                <a:spcPct val="90000"/>
              </a:lnSpc>
            </a:pPr>
            <a:r>
              <a:rPr lang="en-US" sz="3400" dirty="0"/>
              <a:t>4.3 RESULTS/CONCLUSIONS</a:t>
            </a:r>
            <a:endParaRPr lang="en-IN" sz="3400" dirty="0"/>
          </a:p>
        </p:txBody>
      </p:sp>
      <p:cxnSp>
        <p:nvCxnSpPr>
          <p:cNvPr id="6164" name="Straight Connector 616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52" name="Content Placeholder 6151">
            <a:extLst>
              <a:ext uri="{FF2B5EF4-FFF2-40B4-BE49-F238E27FC236}">
                <a16:creationId xmlns:a16="http://schemas.microsoft.com/office/drawing/2014/main" id="{EE558A28-6DC4-DC9D-0876-C61083EA90B7}"/>
              </a:ext>
            </a:extLst>
          </p:cNvPr>
          <p:cNvSpPr>
            <a:spLocks noGrp="1"/>
          </p:cNvSpPr>
          <p:nvPr>
            <p:ph idx="1"/>
          </p:nvPr>
        </p:nvSpPr>
        <p:spPr>
          <a:xfrm>
            <a:off x="640079" y="2636205"/>
            <a:ext cx="5752095" cy="3661713"/>
          </a:xfrm>
        </p:spPr>
        <p:txBody>
          <a:bodyPr>
            <a:normAutofit fontScale="70000" lnSpcReduction="20000"/>
          </a:bodyPr>
          <a:lstStyle/>
          <a:p>
            <a:pPr>
              <a:buNone/>
            </a:pPr>
            <a:r>
              <a:rPr lang="en-US" dirty="0"/>
              <a:t>The multimodal Explainable AI system built for website credibility detection showed strong performance across models.</a:t>
            </a:r>
          </a:p>
          <a:p>
            <a:pPr>
              <a:buFont typeface="Arial" panose="020B0604020202020204" pitchFamily="34" charset="0"/>
              <a:buChar char="•"/>
            </a:pPr>
            <a:r>
              <a:rPr lang="en-US" b="1" dirty="0"/>
              <a:t>XGBoost Classifier</a:t>
            </a:r>
            <a:r>
              <a:rPr lang="en-US" dirty="0"/>
              <a:t> achieved the best result with an AUC of </a:t>
            </a:r>
            <a:r>
              <a:rPr lang="en-US" b="1" dirty="0"/>
              <a:t>0.984</a:t>
            </a:r>
            <a:r>
              <a:rPr lang="en-US" dirty="0"/>
              <a:t>, followed by </a:t>
            </a:r>
            <a:r>
              <a:rPr lang="en-US" b="1" dirty="0"/>
              <a:t>Random Forest</a:t>
            </a:r>
            <a:r>
              <a:rPr lang="en-US" dirty="0"/>
              <a:t> (AUC </a:t>
            </a:r>
            <a:r>
              <a:rPr lang="en-US" b="1" dirty="0"/>
              <a:t>0.973</a:t>
            </a:r>
            <a:r>
              <a:rPr lang="en-US" dirty="0"/>
              <a:t>) and </a:t>
            </a:r>
            <a:r>
              <a:rPr lang="en-US" b="1" dirty="0"/>
              <a:t>KNN</a:t>
            </a:r>
            <a:r>
              <a:rPr lang="en-US" dirty="0"/>
              <a:t> (AUC </a:t>
            </a:r>
            <a:r>
              <a:rPr lang="en-US" b="1" dirty="0"/>
              <a:t>0.963</a:t>
            </a:r>
            <a:r>
              <a:rPr lang="en-US" dirty="0"/>
              <a:t>), while </a:t>
            </a:r>
            <a:r>
              <a:rPr lang="en-US" b="1" dirty="0"/>
              <a:t>Decision Tree</a:t>
            </a:r>
            <a:r>
              <a:rPr lang="en-US" dirty="0"/>
              <a:t> lagged at </a:t>
            </a:r>
            <a:r>
              <a:rPr lang="en-US" b="1" dirty="0"/>
              <a:t>0.764</a:t>
            </a:r>
            <a:r>
              <a:rPr lang="en-US" dirty="0"/>
              <a:t>. These high AUC scores confirmed excellent model ability to distinguish fake from credible websites with minimal errors.</a:t>
            </a:r>
          </a:p>
          <a:p>
            <a:pPr>
              <a:buNone/>
            </a:pPr>
            <a:r>
              <a:rPr lang="en-US" dirty="0"/>
              <a:t>Explainability was achieved through SHAP analysis:</a:t>
            </a:r>
          </a:p>
          <a:p>
            <a:pPr>
              <a:buFont typeface="Arial" panose="020B0604020202020204" pitchFamily="34" charset="0"/>
              <a:buChar char="•"/>
            </a:pPr>
            <a:r>
              <a:rPr lang="en-US" b="1" dirty="0"/>
              <a:t>Customer Ratings Score</a:t>
            </a:r>
            <a:r>
              <a:rPr lang="en-US" dirty="0"/>
              <a:t> had the largest impact, where lower ratings strongly reduced credibility.</a:t>
            </a:r>
          </a:p>
          <a:p>
            <a:pPr>
              <a:buFont typeface="Arial" panose="020B0604020202020204" pitchFamily="34" charset="0"/>
              <a:buChar char="•"/>
            </a:pPr>
            <a:r>
              <a:rPr lang="en-US" b="1" dirty="0"/>
              <a:t>Page Rank</a:t>
            </a:r>
            <a:r>
              <a:rPr lang="en-US" dirty="0"/>
              <a:t>, </a:t>
            </a:r>
            <a:r>
              <a:rPr lang="en-US" b="1" dirty="0"/>
              <a:t>Website Quality Score</a:t>
            </a:r>
            <a:r>
              <a:rPr lang="en-US" dirty="0"/>
              <a:t>, and </a:t>
            </a:r>
            <a:r>
              <a:rPr lang="en-US" b="1" dirty="0"/>
              <a:t>Author Expertise Score</a:t>
            </a:r>
            <a:r>
              <a:rPr lang="en-US" dirty="0"/>
              <a:t> positively contributed to the final credibility evaluation.</a:t>
            </a:r>
          </a:p>
          <a:p>
            <a:pPr marL="0" indent="0">
              <a:buNone/>
            </a:pPr>
            <a:endParaRPr lang="en-US" dirty="0"/>
          </a:p>
        </p:txBody>
      </p:sp>
      <p:pic>
        <p:nvPicPr>
          <p:cNvPr id="6146" name="Picture 2" descr="A graph with red and blue rectangles&#10;&#10;AI-generated content may be incorrect.">
            <a:extLst>
              <a:ext uri="{FF2B5EF4-FFF2-40B4-BE49-F238E27FC236}">
                <a16:creationId xmlns:a16="http://schemas.microsoft.com/office/drawing/2014/main" id="{7478090B-83B9-A19B-12A5-993A4608CC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97946" y="1580519"/>
            <a:ext cx="4250585" cy="1700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graph of a positive rate&#10;&#10;AI-generated content may be incorrect.">
            <a:extLst>
              <a:ext uri="{FF2B5EF4-FFF2-40B4-BE49-F238E27FC236}">
                <a16:creationId xmlns:a16="http://schemas.microsoft.com/office/drawing/2014/main" id="{5CF01A35-E42C-2F93-5E2D-F14847D43A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09458" y="3607283"/>
            <a:ext cx="3427560" cy="269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3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C23C6-7A5E-4DFA-CFA1-A8BE99DF653D}"/>
              </a:ext>
            </a:extLst>
          </p:cNvPr>
          <p:cNvSpPr>
            <a:spLocks noGrp="1"/>
          </p:cNvSpPr>
          <p:nvPr>
            <p:ph type="title"/>
          </p:nvPr>
        </p:nvSpPr>
        <p:spPr>
          <a:xfrm>
            <a:off x="640079" y="1371601"/>
            <a:ext cx="10890929" cy="1097280"/>
          </a:xfrm>
        </p:spPr>
        <p:txBody>
          <a:bodyPr anchor="t">
            <a:normAutofit/>
          </a:bodyPr>
          <a:lstStyle/>
          <a:p>
            <a:r>
              <a:rPr lang="en-US" dirty="0"/>
              <a:t>4.3 RESULTS/CONCLUSIONS</a:t>
            </a:r>
            <a:endParaRPr lang="en-IN" dirty="0"/>
          </a:p>
        </p:txBody>
      </p:sp>
      <p:sp>
        <p:nvSpPr>
          <p:cNvPr id="5" name="Rectangle 2">
            <a:extLst>
              <a:ext uri="{FF2B5EF4-FFF2-40B4-BE49-F238E27FC236}">
                <a16:creationId xmlns:a16="http://schemas.microsoft.com/office/drawing/2014/main" id="{FCE7B911-CC73-66C7-1238-1EA1B476EBC5}"/>
              </a:ext>
            </a:extLst>
          </p:cNvPr>
          <p:cNvSpPr>
            <a:spLocks noGrp="1" noChangeArrowheads="1"/>
          </p:cNvSpPr>
          <p:nvPr>
            <p:ph idx="1"/>
          </p:nvPr>
        </p:nvSpPr>
        <p:spPr bwMode="auto">
          <a:xfrm>
            <a:off x="640079" y="2633472"/>
            <a:ext cx="10890929" cy="36667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latin typeface="Grandview Display" panose="020B0502040204020203" pitchFamily="34" charset="0"/>
              </a:rPr>
              <a:t>The SHAP analysis validated the model's interpretability, ensuring that stakeholders could clearly understand how different website elements contributed to credibility evaluations.</a:t>
            </a:r>
            <a:br>
              <a:rPr kumimoji="0" lang="en-US" altLang="en-US" b="0" i="0" u="none" strike="noStrike" cap="none" normalizeH="0" baseline="0" dirty="0">
                <a:ln>
                  <a:noFill/>
                </a:ln>
                <a:effectLst/>
                <a:latin typeface="Grandview Display" panose="020B0502040204020203" pitchFamily="34" charset="0"/>
              </a:rPr>
            </a:br>
            <a:r>
              <a:rPr kumimoji="0" lang="en-US" altLang="en-US" b="0" i="0" u="none" strike="noStrike" cap="none" normalizeH="0" baseline="0" dirty="0">
                <a:ln>
                  <a:noFill/>
                </a:ln>
                <a:effectLst/>
                <a:latin typeface="Grandview Display" panose="020B0502040204020203" pitchFamily="34" charset="0"/>
              </a:rPr>
              <a:t>Through this project, we demonstrated that a multimodal approach combined with Explainable AI can achieve high accuracy in detecting fake websites while maintaining transparency in decision-making. I thoroughly enjoyed working on the challenges of data integration, modeling, and interpretability, and it strengthened my confidence in building trustworthy, real-world AI solutions​</a:t>
            </a:r>
          </a:p>
        </p:txBody>
      </p:sp>
      <p:cxnSp>
        <p:nvCxnSpPr>
          <p:cNvPr id="34" name="Straight Connector 33">
            <a:extLst>
              <a:ext uri="{FF2B5EF4-FFF2-40B4-BE49-F238E27FC236}">
                <a16:creationId xmlns:a16="http://schemas.microsoft.com/office/drawing/2014/main" id="{EB1E2835-13A9-CE41-5BA6-8BF45C9EE0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27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19D90-013C-E590-FD0D-398F36E08659}"/>
              </a:ext>
            </a:extLst>
          </p:cNvPr>
          <p:cNvSpPr>
            <a:spLocks noGrp="1"/>
          </p:cNvSpPr>
          <p:nvPr>
            <p:ph type="title"/>
          </p:nvPr>
        </p:nvSpPr>
        <p:spPr>
          <a:xfrm>
            <a:off x="640080" y="1371600"/>
            <a:ext cx="2652779" cy="4150811"/>
          </a:xfrm>
        </p:spPr>
        <p:txBody>
          <a:bodyPr>
            <a:normAutofit/>
          </a:bodyPr>
          <a:lstStyle/>
          <a:p>
            <a:r>
              <a:rPr lang="en-US" sz="3400"/>
              <a:t>INDEX</a:t>
            </a:r>
            <a:endParaRPr lang="en-IN" sz="3400"/>
          </a:p>
        </p:txBody>
      </p:sp>
      <p:cxnSp>
        <p:nvCxnSpPr>
          <p:cNvPr id="11" name="Straight Connector 10">
            <a:extLst>
              <a:ext uri="{FF2B5EF4-FFF2-40B4-BE49-F238E27FC236}">
                <a16:creationId xmlns:a16="http://schemas.microsoft.com/office/drawing/2014/main" id="{1A85A180-17F0-9F5F-51D9-6D242E788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091B4C34-F75D-FAC6-42C6-14C7C7AEEE4F}"/>
              </a:ext>
            </a:extLst>
          </p:cNvPr>
          <p:cNvGraphicFramePr>
            <a:graphicFrameLocks noGrp="1"/>
          </p:cNvGraphicFramePr>
          <p:nvPr>
            <p:ph idx="1"/>
            <p:extLst>
              <p:ext uri="{D42A27DB-BD31-4B8C-83A1-F6EECF244321}">
                <p14:modId xmlns:p14="http://schemas.microsoft.com/office/powerpoint/2010/main" val="3389241492"/>
              </p:ext>
            </p:extLst>
          </p:nvPr>
        </p:nvGraphicFramePr>
        <p:xfrm>
          <a:off x="4045291" y="1557493"/>
          <a:ext cx="7485719" cy="4554546"/>
        </p:xfrm>
        <a:graphic>
          <a:graphicData uri="http://schemas.openxmlformats.org/drawingml/2006/table">
            <a:tbl>
              <a:tblPr firstRow="1" bandRow="1">
                <a:tableStyleId>{5C22544A-7EE6-4342-B048-85BDC9FD1C3A}</a:tableStyleId>
              </a:tblPr>
              <a:tblGrid>
                <a:gridCol w="826811">
                  <a:extLst>
                    <a:ext uri="{9D8B030D-6E8A-4147-A177-3AD203B41FA5}">
                      <a16:colId xmlns:a16="http://schemas.microsoft.com/office/drawing/2014/main" val="3766825292"/>
                    </a:ext>
                  </a:extLst>
                </a:gridCol>
                <a:gridCol w="5704195">
                  <a:extLst>
                    <a:ext uri="{9D8B030D-6E8A-4147-A177-3AD203B41FA5}">
                      <a16:colId xmlns:a16="http://schemas.microsoft.com/office/drawing/2014/main" val="1754951360"/>
                    </a:ext>
                  </a:extLst>
                </a:gridCol>
                <a:gridCol w="954713">
                  <a:extLst>
                    <a:ext uri="{9D8B030D-6E8A-4147-A177-3AD203B41FA5}">
                      <a16:colId xmlns:a16="http://schemas.microsoft.com/office/drawing/2014/main" val="2270321686"/>
                    </a:ext>
                  </a:extLst>
                </a:gridCol>
              </a:tblGrid>
              <a:tr h="300901">
                <a:tc>
                  <a:txBody>
                    <a:bodyPr/>
                    <a:lstStyle/>
                    <a:p>
                      <a:r>
                        <a:rPr lang="en-US" sz="1300"/>
                        <a:t>Sr.No</a:t>
                      </a:r>
                      <a:endParaRPr lang="en-IN" sz="1300"/>
                    </a:p>
                  </a:txBody>
                  <a:tcPr marL="68386" marR="68386" marT="34193" marB="34193"/>
                </a:tc>
                <a:tc>
                  <a:txBody>
                    <a:bodyPr/>
                    <a:lstStyle/>
                    <a:p>
                      <a:endParaRPr lang="en-IN" sz="1300"/>
                    </a:p>
                  </a:txBody>
                  <a:tcPr marL="68386" marR="68386" marT="34193" marB="34193"/>
                </a:tc>
                <a:tc>
                  <a:txBody>
                    <a:bodyPr/>
                    <a:lstStyle/>
                    <a:p>
                      <a:r>
                        <a:rPr lang="en-US" sz="1300"/>
                        <a:t>Page.No</a:t>
                      </a:r>
                      <a:endParaRPr lang="en-IN" sz="1300"/>
                    </a:p>
                  </a:txBody>
                  <a:tcPr marL="68386" marR="68386" marT="34193" marB="34193"/>
                </a:tc>
                <a:extLst>
                  <a:ext uri="{0D108BD9-81ED-4DB2-BD59-A6C34878D82A}">
                    <a16:rowId xmlns:a16="http://schemas.microsoft.com/office/drawing/2014/main" val="2876770228"/>
                  </a:ext>
                </a:extLst>
              </a:tr>
              <a:tr h="300901">
                <a:tc>
                  <a:txBody>
                    <a:bodyPr/>
                    <a:lstStyle/>
                    <a:p>
                      <a:r>
                        <a:rPr lang="en-US" sz="1300"/>
                        <a:t>1.</a:t>
                      </a:r>
                      <a:endParaRPr lang="en-IN" sz="1300"/>
                    </a:p>
                  </a:txBody>
                  <a:tcPr marL="68386" marR="68386" marT="34193" marB="34193"/>
                </a:tc>
                <a:tc>
                  <a:txBody>
                    <a:bodyPr/>
                    <a:lstStyle/>
                    <a:p>
                      <a:r>
                        <a:rPr lang="en-US" sz="1300"/>
                        <a:t>Introduction</a:t>
                      </a:r>
                      <a:endParaRPr lang="en-IN" sz="1300"/>
                    </a:p>
                  </a:txBody>
                  <a:tcPr marL="68386" marR="68386" marT="34193" marB="34193"/>
                </a:tc>
                <a:tc>
                  <a:txBody>
                    <a:bodyPr/>
                    <a:lstStyle/>
                    <a:p>
                      <a:r>
                        <a:rPr lang="en-US" sz="1300" dirty="0"/>
                        <a:t>       4</a:t>
                      </a:r>
                      <a:endParaRPr lang="en-IN" sz="1300" dirty="0"/>
                    </a:p>
                  </a:txBody>
                  <a:tcPr marL="68386" marR="68386" marT="34193" marB="34193"/>
                </a:tc>
                <a:extLst>
                  <a:ext uri="{0D108BD9-81ED-4DB2-BD59-A6C34878D82A}">
                    <a16:rowId xmlns:a16="http://schemas.microsoft.com/office/drawing/2014/main" val="9733401"/>
                  </a:ext>
                </a:extLst>
              </a:tr>
              <a:tr h="300901">
                <a:tc>
                  <a:txBody>
                    <a:bodyPr/>
                    <a:lstStyle/>
                    <a:p>
                      <a:r>
                        <a:rPr lang="en-US" sz="1300"/>
                        <a:t>2.</a:t>
                      </a:r>
                      <a:endParaRPr lang="en-IN" sz="1300"/>
                    </a:p>
                  </a:txBody>
                  <a:tcPr marL="68386" marR="68386" marT="34193" marB="34193"/>
                </a:tc>
                <a:tc>
                  <a:txBody>
                    <a:bodyPr/>
                    <a:lstStyle/>
                    <a:p>
                      <a:r>
                        <a:rPr lang="en-US" sz="1300"/>
                        <a:t>Project Deliverable 1 (Energy Consumption Forecasting)</a:t>
                      </a:r>
                      <a:endParaRPr lang="en-IN" sz="1300"/>
                    </a:p>
                  </a:txBody>
                  <a:tcPr marL="68386" marR="68386" marT="34193" marB="34193"/>
                </a:tc>
                <a:tc>
                  <a:txBody>
                    <a:bodyPr/>
                    <a:lstStyle/>
                    <a:p>
                      <a:r>
                        <a:rPr lang="en-US" sz="1300" dirty="0"/>
                        <a:t>     5-9</a:t>
                      </a:r>
                      <a:endParaRPr lang="en-IN" sz="1300" dirty="0"/>
                    </a:p>
                  </a:txBody>
                  <a:tcPr marL="68386" marR="68386" marT="34193" marB="34193"/>
                </a:tc>
                <a:extLst>
                  <a:ext uri="{0D108BD9-81ED-4DB2-BD59-A6C34878D82A}">
                    <a16:rowId xmlns:a16="http://schemas.microsoft.com/office/drawing/2014/main" val="635047860"/>
                  </a:ext>
                </a:extLst>
              </a:tr>
              <a:tr h="300901">
                <a:tc>
                  <a:txBody>
                    <a:bodyPr/>
                    <a:lstStyle/>
                    <a:p>
                      <a:r>
                        <a:rPr lang="en-US" sz="1300"/>
                        <a:t>        2.1</a:t>
                      </a:r>
                      <a:endParaRPr lang="en-IN" sz="1300"/>
                    </a:p>
                  </a:txBody>
                  <a:tcPr marL="68386" marR="68386" marT="34193" marB="34193"/>
                </a:tc>
                <a:tc>
                  <a:txBody>
                    <a:bodyPr/>
                    <a:lstStyle/>
                    <a:p>
                      <a:r>
                        <a:rPr lang="en-US" sz="1300"/>
                        <a:t>Overview</a:t>
                      </a:r>
                      <a:endParaRPr lang="en-IN" sz="1300"/>
                    </a:p>
                  </a:txBody>
                  <a:tcPr marL="68386" marR="68386" marT="34193" marB="34193"/>
                </a:tc>
                <a:tc>
                  <a:txBody>
                    <a:bodyPr/>
                    <a:lstStyle/>
                    <a:p>
                      <a:r>
                        <a:rPr lang="en-US" sz="1300" dirty="0"/>
                        <a:t>       6</a:t>
                      </a:r>
                      <a:endParaRPr lang="en-IN" sz="1300" dirty="0"/>
                    </a:p>
                  </a:txBody>
                  <a:tcPr marL="68386" marR="68386" marT="34193" marB="34193"/>
                </a:tc>
                <a:extLst>
                  <a:ext uri="{0D108BD9-81ED-4DB2-BD59-A6C34878D82A}">
                    <a16:rowId xmlns:a16="http://schemas.microsoft.com/office/drawing/2014/main" val="277576244"/>
                  </a:ext>
                </a:extLst>
              </a:tr>
              <a:tr h="300901">
                <a:tc>
                  <a:txBody>
                    <a:bodyPr/>
                    <a:lstStyle/>
                    <a:p>
                      <a:r>
                        <a:rPr lang="en-US" sz="1300" dirty="0"/>
                        <a:t>        2.2</a:t>
                      </a:r>
                      <a:endParaRPr lang="en-IN" sz="1300" dirty="0"/>
                    </a:p>
                  </a:txBody>
                  <a:tcPr marL="68386" marR="68386" marT="34193" marB="34193"/>
                </a:tc>
                <a:tc>
                  <a:txBody>
                    <a:bodyPr/>
                    <a:lstStyle/>
                    <a:p>
                      <a:r>
                        <a:rPr lang="en-US" sz="1300"/>
                        <a:t>Methodology</a:t>
                      </a:r>
                      <a:endParaRPr lang="en-IN" sz="1300"/>
                    </a:p>
                  </a:txBody>
                  <a:tcPr marL="68386" marR="68386" marT="34193" marB="34193"/>
                </a:tc>
                <a:tc>
                  <a:txBody>
                    <a:bodyPr/>
                    <a:lstStyle/>
                    <a:p>
                      <a:r>
                        <a:rPr lang="en-US" sz="1300" dirty="0"/>
                        <a:t>       7</a:t>
                      </a:r>
                      <a:endParaRPr lang="en-IN" sz="1300" dirty="0"/>
                    </a:p>
                  </a:txBody>
                  <a:tcPr marL="68386" marR="68386" marT="34193" marB="34193"/>
                </a:tc>
                <a:extLst>
                  <a:ext uri="{0D108BD9-81ED-4DB2-BD59-A6C34878D82A}">
                    <a16:rowId xmlns:a16="http://schemas.microsoft.com/office/drawing/2014/main" val="493766271"/>
                  </a:ext>
                </a:extLst>
              </a:tr>
              <a:tr h="300901">
                <a:tc>
                  <a:txBody>
                    <a:bodyPr/>
                    <a:lstStyle/>
                    <a:p>
                      <a:r>
                        <a:rPr lang="en-US" sz="1300"/>
                        <a:t>        2.3</a:t>
                      </a:r>
                      <a:endParaRPr lang="en-IN" sz="1300"/>
                    </a:p>
                  </a:txBody>
                  <a:tcPr marL="68386" marR="68386" marT="34193" marB="34193"/>
                </a:tc>
                <a:tc>
                  <a:txBody>
                    <a:bodyPr/>
                    <a:lstStyle/>
                    <a:p>
                      <a:r>
                        <a:rPr lang="en-US" sz="1300"/>
                        <a:t>Results/Conclusion</a:t>
                      </a:r>
                      <a:endParaRPr lang="en-IN" sz="1300"/>
                    </a:p>
                  </a:txBody>
                  <a:tcPr marL="68386" marR="68386" marT="34193" marB="34193"/>
                </a:tc>
                <a:tc>
                  <a:txBody>
                    <a:bodyPr/>
                    <a:lstStyle/>
                    <a:p>
                      <a:r>
                        <a:rPr lang="en-US" sz="1300" dirty="0"/>
                        <a:t>      8,9</a:t>
                      </a:r>
                      <a:endParaRPr lang="en-IN" sz="1300" dirty="0"/>
                    </a:p>
                  </a:txBody>
                  <a:tcPr marL="68386" marR="68386" marT="34193" marB="34193"/>
                </a:tc>
                <a:extLst>
                  <a:ext uri="{0D108BD9-81ED-4DB2-BD59-A6C34878D82A}">
                    <a16:rowId xmlns:a16="http://schemas.microsoft.com/office/drawing/2014/main" val="424557284"/>
                  </a:ext>
                </a:extLst>
              </a:tr>
              <a:tr h="300901">
                <a:tc>
                  <a:txBody>
                    <a:bodyPr/>
                    <a:lstStyle/>
                    <a:p>
                      <a:r>
                        <a:rPr lang="en-US" sz="1300"/>
                        <a:t>3.</a:t>
                      </a:r>
                      <a:endParaRPr lang="en-IN" sz="1300"/>
                    </a:p>
                  </a:txBody>
                  <a:tcPr marL="68386" marR="68386" marT="34193" marB="34193"/>
                </a:tc>
                <a:tc>
                  <a:txBody>
                    <a:bodyPr/>
                    <a:lstStyle/>
                    <a:p>
                      <a:r>
                        <a:rPr lang="en-US" sz="1300" dirty="0"/>
                        <a:t>Project Deliverable 2 (Sentiment Analysis of Movie Reviews )</a:t>
                      </a:r>
                      <a:endParaRPr lang="en-IN" sz="1300" dirty="0"/>
                    </a:p>
                  </a:txBody>
                  <a:tcPr marL="68386" marR="68386" marT="34193" marB="34193"/>
                </a:tc>
                <a:tc>
                  <a:txBody>
                    <a:bodyPr/>
                    <a:lstStyle/>
                    <a:p>
                      <a:r>
                        <a:rPr lang="en-US" sz="1300" dirty="0"/>
                        <a:t>   10-14</a:t>
                      </a:r>
                      <a:endParaRPr lang="en-IN" sz="1300" dirty="0"/>
                    </a:p>
                  </a:txBody>
                  <a:tcPr marL="68386" marR="68386" marT="34193" marB="34193"/>
                </a:tc>
                <a:extLst>
                  <a:ext uri="{0D108BD9-81ED-4DB2-BD59-A6C34878D82A}">
                    <a16:rowId xmlns:a16="http://schemas.microsoft.com/office/drawing/2014/main" val="704173739"/>
                  </a:ext>
                </a:extLst>
              </a:tr>
              <a:tr h="300901">
                <a:tc>
                  <a:txBody>
                    <a:bodyPr/>
                    <a:lstStyle/>
                    <a:p>
                      <a:r>
                        <a:rPr lang="en-US" sz="1300"/>
                        <a:t>        3.1</a:t>
                      </a:r>
                      <a:endParaRPr lang="en-IN" sz="1300"/>
                    </a:p>
                  </a:txBody>
                  <a:tcPr marL="68386" marR="68386" marT="34193" marB="34193"/>
                </a:tc>
                <a:tc>
                  <a:txBody>
                    <a:bodyPr/>
                    <a:lstStyle/>
                    <a:p>
                      <a:r>
                        <a:rPr lang="en-US" sz="1300"/>
                        <a:t>Overview</a:t>
                      </a:r>
                      <a:endParaRPr lang="en-IN" sz="1300"/>
                    </a:p>
                  </a:txBody>
                  <a:tcPr marL="68386" marR="68386" marT="34193" marB="34193"/>
                </a:tc>
                <a:tc>
                  <a:txBody>
                    <a:bodyPr/>
                    <a:lstStyle/>
                    <a:p>
                      <a:r>
                        <a:rPr lang="en-US" sz="1300" dirty="0"/>
                        <a:t>      11</a:t>
                      </a:r>
                      <a:endParaRPr lang="en-IN" sz="1300" dirty="0"/>
                    </a:p>
                  </a:txBody>
                  <a:tcPr marL="68386" marR="68386" marT="34193" marB="34193"/>
                </a:tc>
                <a:extLst>
                  <a:ext uri="{0D108BD9-81ED-4DB2-BD59-A6C34878D82A}">
                    <a16:rowId xmlns:a16="http://schemas.microsoft.com/office/drawing/2014/main" val="4289651662"/>
                  </a:ext>
                </a:extLst>
              </a:tr>
              <a:tr h="300901">
                <a:tc>
                  <a:txBody>
                    <a:bodyPr/>
                    <a:lstStyle/>
                    <a:p>
                      <a:r>
                        <a:rPr lang="en-US" sz="1300" dirty="0"/>
                        <a:t>        3.2</a:t>
                      </a:r>
                      <a:endParaRPr lang="en-IN" sz="1300" dirty="0"/>
                    </a:p>
                  </a:txBody>
                  <a:tcPr marL="68386" marR="68386" marT="34193" marB="34193"/>
                </a:tc>
                <a:tc>
                  <a:txBody>
                    <a:bodyPr/>
                    <a:lstStyle/>
                    <a:p>
                      <a:r>
                        <a:rPr lang="en-US" sz="1300"/>
                        <a:t>Methodology</a:t>
                      </a:r>
                    </a:p>
                  </a:txBody>
                  <a:tcPr marL="68386" marR="68386" marT="34193" marB="34193"/>
                </a:tc>
                <a:tc>
                  <a:txBody>
                    <a:bodyPr/>
                    <a:lstStyle/>
                    <a:p>
                      <a:r>
                        <a:rPr lang="en-US" sz="1300" dirty="0"/>
                        <a:t>      12</a:t>
                      </a:r>
                      <a:endParaRPr lang="en-IN" sz="1300" dirty="0"/>
                    </a:p>
                  </a:txBody>
                  <a:tcPr marL="68386" marR="68386" marT="34193" marB="34193"/>
                </a:tc>
                <a:extLst>
                  <a:ext uri="{0D108BD9-81ED-4DB2-BD59-A6C34878D82A}">
                    <a16:rowId xmlns:a16="http://schemas.microsoft.com/office/drawing/2014/main" val="3663750493"/>
                  </a:ext>
                </a:extLst>
              </a:tr>
              <a:tr h="300901">
                <a:tc>
                  <a:txBody>
                    <a:bodyPr/>
                    <a:lstStyle/>
                    <a:p>
                      <a:r>
                        <a:rPr lang="en-US" sz="1300"/>
                        <a:t>        3.3</a:t>
                      </a:r>
                      <a:endParaRPr lang="en-IN" sz="1300"/>
                    </a:p>
                  </a:txBody>
                  <a:tcPr marL="68386" marR="68386" marT="34193" marB="34193"/>
                </a:tc>
                <a:tc>
                  <a:txBody>
                    <a:bodyPr/>
                    <a:lstStyle/>
                    <a:p>
                      <a:r>
                        <a:rPr lang="en-US" sz="1300"/>
                        <a:t>Results/Conclusion</a:t>
                      </a:r>
                      <a:endParaRPr lang="en-IN" sz="1300"/>
                    </a:p>
                  </a:txBody>
                  <a:tcPr marL="68386" marR="68386" marT="34193" marB="34193"/>
                </a:tc>
                <a:tc>
                  <a:txBody>
                    <a:bodyPr/>
                    <a:lstStyle/>
                    <a:p>
                      <a:r>
                        <a:rPr lang="en-US" sz="1300" dirty="0"/>
                        <a:t>   13,14</a:t>
                      </a:r>
                      <a:endParaRPr lang="en-IN" sz="1300" dirty="0"/>
                    </a:p>
                  </a:txBody>
                  <a:tcPr marL="68386" marR="68386" marT="34193" marB="34193"/>
                </a:tc>
                <a:extLst>
                  <a:ext uri="{0D108BD9-81ED-4DB2-BD59-A6C34878D82A}">
                    <a16:rowId xmlns:a16="http://schemas.microsoft.com/office/drawing/2014/main" val="1873777283"/>
                  </a:ext>
                </a:extLst>
              </a:tr>
              <a:tr h="300901">
                <a:tc>
                  <a:txBody>
                    <a:bodyPr/>
                    <a:lstStyle/>
                    <a:p>
                      <a:r>
                        <a:rPr lang="en-US" sz="1300" dirty="0"/>
                        <a:t>4.</a:t>
                      </a:r>
                      <a:endParaRPr lang="en-IN" sz="1300" dirty="0"/>
                    </a:p>
                  </a:txBody>
                  <a:tcPr marL="68386" marR="68386" marT="34193" marB="34193"/>
                </a:tc>
                <a:tc>
                  <a:txBody>
                    <a:bodyPr/>
                    <a:lstStyle/>
                    <a:p>
                      <a:r>
                        <a:rPr lang="en-US" sz="1300" dirty="0"/>
                        <a:t>Project Deliverable 3 (Credibility Detection using Artificial Intelligence)</a:t>
                      </a:r>
                      <a:endParaRPr lang="en-IN" sz="1300" dirty="0"/>
                    </a:p>
                  </a:txBody>
                  <a:tcPr marL="68386" marR="68386" marT="34193" marB="34193"/>
                </a:tc>
                <a:tc>
                  <a:txBody>
                    <a:bodyPr/>
                    <a:lstStyle/>
                    <a:p>
                      <a:r>
                        <a:rPr lang="en-US" sz="1300" dirty="0"/>
                        <a:t>   15-19</a:t>
                      </a:r>
                      <a:endParaRPr lang="en-IN" sz="1300" dirty="0"/>
                    </a:p>
                  </a:txBody>
                  <a:tcPr marL="68386" marR="68386" marT="34193" marB="34193"/>
                </a:tc>
                <a:extLst>
                  <a:ext uri="{0D108BD9-81ED-4DB2-BD59-A6C34878D82A}">
                    <a16:rowId xmlns:a16="http://schemas.microsoft.com/office/drawing/2014/main" val="1443161711"/>
                  </a:ext>
                </a:extLst>
              </a:tr>
              <a:tr h="300901">
                <a:tc>
                  <a:txBody>
                    <a:bodyPr/>
                    <a:lstStyle/>
                    <a:p>
                      <a:r>
                        <a:rPr lang="en-US" sz="1300"/>
                        <a:t>        4.1</a:t>
                      </a:r>
                      <a:endParaRPr lang="en-IN" sz="1300"/>
                    </a:p>
                  </a:txBody>
                  <a:tcPr marL="68386" marR="68386" marT="34193" marB="34193"/>
                </a:tc>
                <a:tc>
                  <a:txBody>
                    <a:bodyPr/>
                    <a:lstStyle/>
                    <a:p>
                      <a:r>
                        <a:rPr lang="en-US" sz="1300"/>
                        <a:t>Overview</a:t>
                      </a:r>
                      <a:endParaRPr lang="en-IN" sz="1300"/>
                    </a:p>
                  </a:txBody>
                  <a:tcPr marL="68386" marR="68386" marT="34193" marB="34193"/>
                </a:tc>
                <a:tc>
                  <a:txBody>
                    <a:bodyPr/>
                    <a:lstStyle/>
                    <a:p>
                      <a:r>
                        <a:rPr lang="en-US" sz="1300" dirty="0"/>
                        <a:t>      16</a:t>
                      </a:r>
                      <a:endParaRPr lang="en-IN" sz="1300" dirty="0"/>
                    </a:p>
                  </a:txBody>
                  <a:tcPr marL="68386" marR="68386" marT="34193" marB="34193"/>
                </a:tc>
                <a:extLst>
                  <a:ext uri="{0D108BD9-81ED-4DB2-BD59-A6C34878D82A}">
                    <a16:rowId xmlns:a16="http://schemas.microsoft.com/office/drawing/2014/main" val="2208460445"/>
                  </a:ext>
                </a:extLst>
              </a:tr>
              <a:tr h="300901">
                <a:tc>
                  <a:txBody>
                    <a:bodyPr/>
                    <a:lstStyle/>
                    <a:p>
                      <a:r>
                        <a:rPr lang="en-US" sz="1300"/>
                        <a:t>        4.2</a:t>
                      </a:r>
                      <a:endParaRPr lang="en-IN" sz="1300"/>
                    </a:p>
                  </a:txBody>
                  <a:tcPr marL="68386" marR="68386" marT="34193" marB="34193"/>
                </a:tc>
                <a:tc>
                  <a:txBody>
                    <a:bodyPr/>
                    <a:lstStyle/>
                    <a:p>
                      <a:r>
                        <a:rPr lang="en-US" sz="1300"/>
                        <a:t>Methodology</a:t>
                      </a:r>
                      <a:endParaRPr lang="en-IN" sz="1300"/>
                    </a:p>
                  </a:txBody>
                  <a:tcPr marL="68386" marR="68386" marT="34193" marB="34193"/>
                </a:tc>
                <a:tc>
                  <a:txBody>
                    <a:bodyPr/>
                    <a:lstStyle/>
                    <a:p>
                      <a:r>
                        <a:rPr lang="en-US" sz="1300" dirty="0"/>
                        <a:t>      17</a:t>
                      </a:r>
                      <a:endParaRPr lang="en-IN" sz="1300" dirty="0"/>
                    </a:p>
                  </a:txBody>
                  <a:tcPr marL="68386" marR="68386" marT="34193" marB="34193"/>
                </a:tc>
                <a:extLst>
                  <a:ext uri="{0D108BD9-81ED-4DB2-BD59-A6C34878D82A}">
                    <a16:rowId xmlns:a16="http://schemas.microsoft.com/office/drawing/2014/main" val="2047097901"/>
                  </a:ext>
                </a:extLst>
              </a:tr>
              <a:tr h="300901">
                <a:tc>
                  <a:txBody>
                    <a:bodyPr/>
                    <a:lstStyle/>
                    <a:p>
                      <a:r>
                        <a:rPr lang="en-US" sz="1300"/>
                        <a:t>        4.3</a:t>
                      </a:r>
                      <a:endParaRPr lang="en-IN" sz="1300"/>
                    </a:p>
                  </a:txBody>
                  <a:tcPr marL="68386" marR="68386" marT="34193" marB="34193"/>
                </a:tc>
                <a:tc>
                  <a:txBody>
                    <a:bodyPr/>
                    <a:lstStyle/>
                    <a:p>
                      <a:r>
                        <a:rPr lang="en-US" sz="1300"/>
                        <a:t>Results/Conclusions</a:t>
                      </a:r>
                      <a:endParaRPr lang="en-IN" sz="1300"/>
                    </a:p>
                  </a:txBody>
                  <a:tcPr marL="68386" marR="68386" marT="34193" marB="34193"/>
                </a:tc>
                <a:tc>
                  <a:txBody>
                    <a:bodyPr/>
                    <a:lstStyle/>
                    <a:p>
                      <a:r>
                        <a:rPr lang="en-US" sz="1300" dirty="0"/>
                        <a:t>    18,19</a:t>
                      </a:r>
                      <a:endParaRPr lang="en-IN" sz="1300" dirty="0"/>
                    </a:p>
                  </a:txBody>
                  <a:tcPr marL="68386" marR="68386" marT="34193" marB="34193"/>
                </a:tc>
                <a:extLst>
                  <a:ext uri="{0D108BD9-81ED-4DB2-BD59-A6C34878D82A}">
                    <a16:rowId xmlns:a16="http://schemas.microsoft.com/office/drawing/2014/main" val="2055990822"/>
                  </a:ext>
                </a:extLst>
              </a:tr>
              <a:tr h="341932">
                <a:tc>
                  <a:txBody>
                    <a:bodyPr/>
                    <a:lstStyle/>
                    <a:p>
                      <a:endParaRPr lang="en-IN" sz="1300"/>
                    </a:p>
                  </a:txBody>
                  <a:tcPr marL="68386" marR="68386" marT="34193" marB="34193"/>
                </a:tc>
                <a:tc>
                  <a:txBody>
                    <a:bodyPr/>
                    <a:lstStyle/>
                    <a:p>
                      <a:endParaRPr lang="en-IN" sz="1300"/>
                    </a:p>
                  </a:txBody>
                  <a:tcPr marL="68386" marR="68386" marT="34193" marB="34193"/>
                </a:tc>
                <a:tc>
                  <a:txBody>
                    <a:bodyPr/>
                    <a:lstStyle/>
                    <a:p>
                      <a:endParaRPr lang="en-IN" sz="1300" dirty="0"/>
                    </a:p>
                  </a:txBody>
                  <a:tcPr marL="68386" marR="68386" marT="34193" marB="34193"/>
                </a:tc>
                <a:extLst>
                  <a:ext uri="{0D108BD9-81ED-4DB2-BD59-A6C34878D82A}">
                    <a16:rowId xmlns:a16="http://schemas.microsoft.com/office/drawing/2014/main" val="965605002"/>
                  </a:ext>
                </a:extLst>
              </a:tr>
            </a:tbl>
          </a:graphicData>
        </a:graphic>
      </p:graphicFrame>
    </p:spTree>
    <p:extLst>
      <p:ext uri="{BB962C8B-B14F-4D97-AF65-F5344CB8AC3E}">
        <p14:creationId xmlns:p14="http://schemas.microsoft.com/office/powerpoint/2010/main" val="231810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59543-44B2-9CAD-CC75-08AF1AC023C0}"/>
              </a:ext>
            </a:extLst>
          </p:cNvPr>
          <p:cNvSpPr>
            <a:spLocks noGrp="1"/>
          </p:cNvSpPr>
          <p:nvPr>
            <p:ph type="title"/>
          </p:nvPr>
        </p:nvSpPr>
        <p:spPr>
          <a:xfrm>
            <a:off x="643573" y="1371600"/>
            <a:ext cx="5737130" cy="2696866"/>
          </a:xfrm>
        </p:spPr>
        <p:txBody>
          <a:bodyPr vert="horz" lIns="91440" tIns="45720" rIns="91440" bIns="45720" rtlCol="0" anchor="t">
            <a:normAutofit fontScale="90000"/>
          </a:bodyPr>
          <a:lstStyle/>
          <a:p>
            <a:pPr>
              <a:lnSpc>
                <a:spcPct val="90000"/>
              </a:lnSpc>
            </a:pPr>
            <a:r>
              <a:rPr lang="en-US" dirty="0"/>
              <a:t>5. Project Deliverable 4-</a:t>
            </a:r>
            <a:br>
              <a:rPr lang="en-US" dirty="0"/>
            </a:br>
            <a:r>
              <a:rPr lang="en-US" dirty="0"/>
              <a:t>Portfolio optimization using Deep Learning Techniques</a:t>
            </a:r>
            <a:br>
              <a:rPr lang="en-US" sz="3100" dirty="0"/>
            </a:br>
            <a:br>
              <a:rPr lang="en-US" sz="3100" dirty="0"/>
            </a:br>
            <a:br>
              <a:rPr lang="en-US" sz="3100" dirty="0"/>
            </a:br>
            <a:br>
              <a:rPr lang="en-US" sz="3100" dirty="0"/>
            </a:br>
            <a:r>
              <a:rPr lang="en-US" sz="3100" dirty="0"/>
              <a:t>(IST 691- Deep Learning in Practice)</a:t>
            </a:r>
            <a:br>
              <a:rPr lang="en-US" sz="3100" dirty="0"/>
            </a:br>
            <a:endParaRPr lang="en-US" sz="3100" dirty="0"/>
          </a:p>
        </p:txBody>
      </p:sp>
      <p:cxnSp>
        <p:nvCxnSpPr>
          <p:cNvPr id="19" name="Straight Connector 18">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2835"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A bull with green lights&#10;&#10;AI-generated content may be incorrect.">
            <a:extLst>
              <a:ext uri="{FF2B5EF4-FFF2-40B4-BE49-F238E27FC236}">
                <a16:creationId xmlns:a16="http://schemas.microsoft.com/office/drawing/2014/main" id="{A6A568B6-E30C-D009-A101-6911998C9A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0703" y="1031000"/>
            <a:ext cx="5737130" cy="5349701"/>
          </a:xfrm>
          <a:prstGeom prst="rect">
            <a:avLst/>
          </a:prstGeom>
        </p:spPr>
      </p:pic>
    </p:spTree>
    <p:extLst>
      <p:ext uri="{BB962C8B-B14F-4D97-AF65-F5344CB8AC3E}">
        <p14:creationId xmlns:p14="http://schemas.microsoft.com/office/powerpoint/2010/main" val="356061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016385-4699-B413-242B-6CCBED26BEF5}"/>
              </a:ext>
            </a:extLst>
          </p:cNvPr>
          <p:cNvSpPr>
            <a:spLocks noGrp="1"/>
          </p:cNvSpPr>
          <p:nvPr>
            <p:ph type="title"/>
          </p:nvPr>
        </p:nvSpPr>
        <p:spPr>
          <a:xfrm>
            <a:off x="640079" y="1371601"/>
            <a:ext cx="10890929" cy="1097280"/>
          </a:xfrm>
        </p:spPr>
        <p:txBody>
          <a:bodyPr anchor="t">
            <a:normAutofit/>
          </a:bodyPr>
          <a:lstStyle/>
          <a:p>
            <a:r>
              <a:rPr lang="en-US" dirty="0"/>
              <a:t>5.1 Overview</a:t>
            </a:r>
            <a:endParaRPr lang="en-IN" dirty="0"/>
          </a:p>
        </p:txBody>
      </p:sp>
      <p:sp>
        <p:nvSpPr>
          <p:cNvPr id="5" name="Rectangle 2">
            <a:extLst>
              <a:ext uri="{FF2B5EF4-FFF2-40B4-BE49-F238E27FC236}">
                <a16:creationId xmlns:a16="http://schemas.microsoft.com/office/drawing/2014/main" id="{003DB915-DD44-6670-F8B2-345B4079A919}"/>
              </a:ext>
            </a:extLst>
          </p:cNvPr>
          <p:cNvSpPr>
            <a:spLocks noGrp="1" noChangeArrowheads="1"/>
          </p:cNvSpPr>
          <p:nvPr>
            <p:ph idx="1"/>
          </p:nvPr>
        </p:nvSpPr>
        <p:spPr bwMode="auto">
          <a:xfrm>
            <a:off x="640079" y="2633472"/>
            <a:ext cx="10890929" cy="36667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latin typeface="Arial" panose="020B0604020202020204" pitchFamily="34" charset="0"/>
              </a:rPr>
              <a:t>Traditional portfolio optimization methods often struggle to capture the non-linear, dynamic behaviors of modern financial markets. Motivated by the need for more adaptive strategies, this project explored how deep learning could revolutionize portfolio construction. We leveraged </a:t>
            </a:r>
            <a:r>
              <a:rPr kumimoji="0" lang="en-US" altLang="en-US" b="1" i="0" u="none" strike="noStrike" cap="none" normalizeH="0" baseline="0" dirty="0">
                <a:ln>
                  <a:noFill/>
                </a:ln>
                <a:effectLst/>
                <a:latin typeface="Arial" panose="020B0604020202020204" pitchFamily="34" charset="0"/>
              </a:rPr>
              <a:t>Convolutional Neural Networks (CNNs)</a:t>
            </a:r>
            <a:r>
              <a:rPr kumimoji="0" lang="en-US" altLang="en-US" b="0" i="0" u="none" strike="noStrike" cap="none" normalizeH="0" baseline="0" dirty="0">
                <a:ln>
                  <a:noFill/>
                </a:ln>
                <a:effectLst/>
                <a:latin typeface="Arial" panose="020B0604020202020204" pitchFamily="34" charset="0"/>
              </a:rPr>
              <a:t> and </a:t>
            </a:r>
            <a:r>
              <a:rPr kumimoji="0" lang="en-US" altLang="en-US" b="1" i="0" u="none" strike="noStrike" cap="none" normalizeH="0" baseline="0" dirty="0">
                <a:ln>
                  <a:noFill/>
                </a:ln>
                <a:effectLst/>
                <a:latin typeface="Arial" panose="020B0604020202020204" pitchFamily="34" charset="0"/>
              </a:rPr>
              <a:t>Long Short-Term Memory (LSTM)</a:t>
            </a:r>
            <a:r>
              <a:rPr kumimoji="0" lang="en-US" altLang="en-US" b="0" i="0" u="none" strike="noStrike" cap="none" normalizeH="0" baseline="0" dirty="0">
                <a:ln>
                  <a:noFill/>
                </a:ln>
                <a:effectLst/>
                <a:latin typeface="Arial" panose="020B0604020202020204" pitchFamily="34" charset="0"/>
              </a:rPr>
              <a:t> networks  combining CNN's strength in uncovering hidden asset relationships with LSTM’s ability to model sequential market trends. Using financial time series data, the goal was to create a more robust, risk-aware portfolio optimization framework that evolves with the market​ </a:t>
            </a:r>
          </a:p>
        </p:txBody>
      </p:sp>
      <p:cxnSp>
        <p:nvCxnSpPr>
          <p:cNvPr id="26" name="Straight Connector 25">
            <a:extLst>
              <a:ext uri="{FF2B5EF4-FFF2-40B4-BE49-F238E27FC236}">
                <a16:creationId xmlns:a16="http://schemas.microsoft.com/office/drawing/2014/main" id="{EB1E2835-13A9-CE41-5BA6-8BF45C9EE0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75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3EF6-C46E-210F-3AC4-738501780803}"/>
              </a:ext>
            </a:extLst>
          </p:cNvPr>
          <p:cNvSpPr>
            <a:spLocks noGrp="1"/>
          </p:cNvSpPr>
          <p:nvPr>
            <p:ph type="title"/>
          </p:nvPr>
        </p:nvSpPr>
        <p:spPr/>
        <p:txBody>
          <a:bodyPr/>
          <a:lstStyle/>
          <a:p>
            <a:r>
              <a:rPr lang="en-US" dirty="0"/>
              <a:t>5.2 METHODOLOGY</a:t>
            </a:r>
            <a:endParaRPr lang="en-IN" dirty="0"/>
          </a:p>
        </p:txBody>
      </p:sp>
      <p:sp>
        <p:nvSpPr>
          <p:cNvPr id="3" name="Content Placeholder 2">
            <a:extLst>
              <a:ext uri="{FF2B5EF4-FFF2-40B4-BE49-F238E27FC236}">
                <a16:creationId xmlns:a16="http://schemas.microsoft.com/office/drawing/2014/main" id="{7F65B839-24CF-593E-4E33-891E7337835D}"/>
              </a:ext>
            </a:extLst>
          </p:cNvPr>
          <p:cNvSpPr>
            <a:spLocks noGrp="1"/>
          </p:cNvSpPr>
          <p:nvPr>
            <p:ph idx="1"/>
          </p:nvPr>
        </p:nvSpPr>
        <p:spPr/>
        <p:txBody>
          <a:bodyPr>
            <a:normAutofit fontScale="85000" lnSpcReduction="10000"/>
          </a:bodyPr>
          <a:lstStyle/>
          <a:p>
            <a:pPr>
              <a:buNone/>
            </a:pPr>
            <a:r>
              <a:rPr lang="en-US" dirty="0"/>
              <a:t>We designed a hybrid deep learning model integrating CNN and LSTM layers:</a:t>
            </a:r>
          </a:p>
          <a:p>
            <a:pPr>
              <a:buFont typeface="Arial" panose="020B0604020202020204" pitchFamily="34" charset="0"/>
              <a:buChar char="•"/>
            </a:pPr>
            <a:r>
              <a:rPr lang="en-US" b="1" dirty="0"/>
              <a:t>CNN layers</a:t>
            </a:r>
            <a:r>
              <a:rPr lang="en-US" dirty="0"/>
              <a:t> were used to detect spatial relationships between different assets by analyzing short-term financial patterns across assets.</a:t>
            </a:r>
          </a:p>
          <a:p>
            <a:pPr>
              <a:buFont typeface="Arial" panose="020B0604020202020204" pitchFamily="34" charset="0"/>
              <a:buChar char="•"/>
            </a:pPr>
            <a:r>
              <a:rPr lang="en-US" b="1" dirty="0"/>
              <a:t>LSTM layers</a:t>
            </a:r>
            <a:r>
              <a:rPr lang="en-US" dirty="0"/>
              <a:t> captured temporal dependencies, learning how past price movements influence future market behavior.</a:t>
            </a:r>
          </a:p>
          <a:p>
            <a:pPr>
              <a:buFont typeface="Arial" panose="020B0604020202020204" pitchFamily="34" charset="0"/>
              <a:buChar char="•"/>
            </a:pPr>
            <a:r>
              <a:rPr lang="en-US" dirty="0"/>
              <a:t>Data preprocessing included normalizing historical price and return series.</a:t>
            </a:r>
          </a:p>
          <a:p>
            <a:pPr>
              <a:buFont typeface="Arial" panose="020B0604020202020204" pitchFamily="34" charset="0"/>
              <a:buChar char="•"/>
            </a:pPr>
            <a:r>
              <a:rPr lang="en-US" dirty="0"/>
              <a:t>The model was trained to predict asset returns, with portfolio optimization based on predicted return-risk profiles.</a:t>
            </a:r>
          </a:p>
          <a:p>
            <a:pPr>
              <a:buFont typeface="Arial" panose="020B0604020202020204" pitchFamily="34" charset="0"/>
              <a:buChar char="•"/>
            </a:pPr>
            <a:r>
              <a:rPr lang="en-US" dirty="0"/>
              <a:t>Performance was compared against traditional static allocation methods to evaluate real-world applicability.</a:t>
            </a:r>
          </a:p>
          <a:p>
            <a:endParaRPr lang="en-IN" dirty="0"/>
          </a:p>
        </p:txBody>
      </p:sp>
    </p:spTree>
    <p:extLst>
      <p:ext uri="{BB962C8B-B14F-4D97-AF65-F5344CB8AC3E}">
        <p14:creationId xmlns:p14="http://schemas.microsoft.com/office/powerpoint/2010/main" val="265911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0220BD-0C04-A5F2-A438-313ACCAD18D4}"/>
              </a:ext>
            </a:extLst>
          </p:cNvPr>
          <p:cNvSpPr>
            <a:spLocks noGrp="1"/>
          </p:cNvSpPr>
          <p:nvPr>
            <p:ph type="title"/>
          </p:nvPr>
        </p:nvSpPr>
        <p:spPr>
          <a:xfrm>
            <a:off x="640079" y="1371600"/>
            <a:ext cx="5752093" cy="1097280"/>
          </a:xfrm>
        </p:spPr>
        <p:txBody>
          <a:bodyPr>
            <a:normAutofit/>
          </a:bodyPr>
          <a:lstStyle/>
          <a:p>
            <a:r>
              <a:rPr lang="en-US" sz="3700"/>
              <a:t>5.3 RESULT/CONCLUSION</a:t>
            </a:r>
            <a:endParaRPr lang="en-IN" sz="370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761AE95-477B-7C24-3F36-28ACBCC58A01}"/>
              </a:ext>
            </a:extLst>
          </p:cNvPr>
          <p:cNvSpPr>
            <a:spLocks noGrp="1"/>
          </p:cNvSpPr>
          <p:nvPr>
            <p:ph idx="1"/>
          </p:nvPr>
        </p:nvSpPr>
        <p:spPr>
          <a:xfrm>
            <a:off x="640079" y="2636205"/>
            <a:ext cx="5752095" cy="3661713"/>
          </a:xfrm>
        </p:spPr>
        <p:txBody>
          <a:bodyPr>
            <a:normAutofit fontScale="77500" lnSpcReduction="20000"/>
          </a:bodyPr>
          <a:lstStyle/>
          <a:p>
            <a:pPr>
              <a:buNone/>
            </a:pPr>
            <a:r>
              <a:rPr lang="en-US" dirty="0"/>
              <a:t>The CNN-LSTM model performed well in predicting asset prices and optimizing portfolios:</a:t>
            </a:r>
          </a:p>
          <a:p>
            <a:pPr>
              <a:buFont typeface="Arial" panose="020B0604020202020204" pitchFamily="34" charset="0"/>
              <a:buChar char="•"/>
            </a:pPr>
            <a:r>
              <a:rPr lang="en-US" dirty="0"/>
              <a:t>The </a:t>
            </a:r>
            <a:r>
              <a:rPr lang="en-US" b="1" dirty="0"/>
              <a:t>Actual vs Predicted Prices chart</a:t>
            </a:r>
            <a:r>
              <a:rPr lang="en-US" dirty="0"/>
              <a:t> shows strong alignment between model predictions and true stock prices, with minor deviations during high volatility periods.</a:t>
            </a:r>
          </a:p>
          <a:p>
            <a:pPr>
              <a:buFont typeface="Arial" panose="020B0604020202020204" pitchFamily="34" charset="0"/>
              <a:buChar char="•"/>
            </a:pPr>
            <a:r>
              <a:rPr lang="en-US" dirty="0"/>
              <a:t>The </a:t>
            </a:r>
            <a:r>
              <a:rPr lang="en-US" b="1" dirty="0"/>
              <a:t>Simulated Candlestick Chart</a:t>
            </a:r>
            <a:r>
              <a:rPr lang="en-US" dirty="0"/>
              <a:t> demonstrated realistic market behavior, capturing trend reversals and volatility, indicating that the model learned true market dynamics.</a:t>
            </a:r>
          </a:p>
          <a:p>
            <a:r>
              <a:rPr lang="en-US" dirty="0"/>
              <a:t>This project strengthened my skills in deep learning (CNNs, LSTMs), time series forecasting, and financial modeling. I enjoyed applying AI techniques to real-world market behavior and feel confident using these methods for investment optimization</a:t>
            </a:r>
          </a:p>
        </p:txBody>
      </p:sp>
      <p:pic>
        <p:nvPicPr>
          <p:cNvPr id="4" name="Content Placeholder 3" descr="A graph with blue and orange lines&#10;&#10;AI-generated content may be incorrect.">
            <a:extLst>
              <a:ext uri="{FF2B5EF4-FFF2-40B4-BE49-F238E27FC236}">
                <a16:creationId xmlns:a16="http://schemas.microsoft.com/office/drawing/2014/main" id="{3EFA6242-F549-A267-5DD6-2CE998973CA8}"/>
              </a:ext>
            </a:extLst>
          </p:cNvPr>
          <p:cNvPicPr>
            <a:picLocks noChangeAspect="1"/>
          </p:cNvPicPr>
          <p:nvPr/>
        </p:nvPicPr>
        <p:blipFill>
          <a:blip r:embed="rId2"/>
          <a:stretch>
            <a:fillRect/>
          </a:stretch>
        </p:blipFill>
        <p:spPr>
          <a:xfrm>
            <a:off x="7297946" y="826041"/>
            <a:ext cx="4250585" cy="2454712"/>
          </a:xfrm>
          <a:prstGeom prst="rect">
            <a:avLst/>
          </a:prstGeom>
        </p:spPr>
      </p:pic>
      <p:pic>
        <p:nvPicPr>
          <p:cNvPr id="5" name="Picture 4" descr="A graph of candlesticks on a white background&#10;&#10;AI-generated content may be incorrect.">
            <a:extLst>
              <a:ext uri="{FF2B5EF4-FFF2-40B4-BE49-F238E27FC236}">
                <a16:creationId xmlns:a16="http://schemas.microsoft.com/office/drawing/2014/main" id="{0A7B72EC-8B9C-797D-7AEA-D3D222A31629}"/>
              </a:ext>
            </a:extLst>
          </p:cNvPr>
          <p:cNvPicPr>
            <a:picLocks noChangeAspect="1"/>
          </p:cNvPicPr>
          <p:nvPr/>
        </p:nvPicPr>
        <p:blipFill>
          <a:blip r:embed="rId3"/>
          <a:stretch>
            <a:fillRect/>
          </a:stretch>
        </p:blipFill>
        <p:spPr>
          <a:xfrm>
            <a:off x="7807242" y="3607283"/>
            <a:ext cx="3231993" cy="2690635"/>
          </a:xfrm>
          <a:prstGeom prst="rect">
            <a:avLst/>
          </a:prstGeom>
        </p:spPr>
      </p:pic>
    </p:spTree>
    <p:extLst>
      <p:ext uri="{BB962C8B-B14F-4D97-AF65-F5344CB8AC3E}">
        <p14:creationId xmlns:p14="http://schemas.microsoft.com/office/powerpoint/2010/main" val="519981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363B5-562E-543D-7544-0C233A18EE62}"/>
              </a:ext>
            </a:extLst>
          </p:cNvPr>
          <p:cNvSpPr>
            <a:spLocks noGrp="1"/>
          </p:cNvSpPr>
          <p:nvPr>
            <p:ph type="title"/>
          </p:nvPr>
        </p:nvSpPr>
        <p:spPr>
          <a:xfrm>
            <a:off x="5496821" y="1371600"/>
            <a:ext cx="6034187" cy="1097280"/>
          </a:xfrm>
        </p:spPr>
        <p:txBody>
          <a:bodyPr>
            <a:normAutofit/>
          </a:bodyPr>
          <a:lstStyle/>
          <a:p>
            <a:r>
              <a:rPr lang="en-US" dirty="0"/>
              <a:t>6. SUMMARY</a:t>
            </a:r>
            <a:endParaRPr lang="en-IN" dirty="0"/>
          </a:p>
        </p:txBody>
      </p:sp>
      <p:pic>
        <p:nvPicPr>
          <p:cNvPr id="5" name="Picture 4" descr="Calendar">
            <a:extLst>
              <a:ext uri="{FF2B5EF4-FFF2-40B4-BE49-F238E27FC236}">
                <a16:creationId xmlns:a16="http://schemas.microsoft.com/office/drawing/2014/main" id="{66C200A5-EF20-D346-F256-BCCB5CD7217C}"/>
              </a:ext>
            </a:extLst>
          </p:cNvPr>
          <p:cNvPicPr>
            <a:picLocks noChangeAspect="1"/>
          </p:cNvPicPr>
          <p:nvPr/>
        </p:nvPicPr>
        <p:blipFill>
          <a:blip r:embed="rId2"/>
          <a:srcRect l="28466" r="24251"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767A78-58A4-B0B6-C2B4-641444C84C19}"/>
              </a:ext>
            </a:extLst>
          </p:cNvPr>
          <p:cNvSpPr>
            <a:spLocks noGrp="1"/>
          </p:cNvSpPr>
          <p:nvPr>
            <p:ph idx="1"/>
          </p:nvPr>
        </p:nvSpPr>
        <p:spPr>
          <a:xfrm>
            <a:off x="5496821" y="2633236"/>
            <a:ext cx="6034187" cy="3664687"/>
          </a:xfrm>
        </p:spPr>
        <p:txBody>
          <a:bodyPr>
            <a:normAutofit fontScale="85000" lnSpcReduction="10000"/>
          </a:bodyPr>
          <a:lstStyle/>
          <a:p>
            <a:r>
              <a:rPr lang="en-US" dirty="0"/>
              <a:t>This portfolio highlights my journey through applying machine learning, natural language processing, data visualization, and deep learning techniques to solve real-world challenges. From building an explainable AI system for website credibility, analyzing movie reviews for sentiment, forecasting energy consumption with interactive tools, to optimizing investment portfolios using deep learning, each project strengthened my technical expertise and practical problem-solving abilities. I am passionate about leveraging data to drive meaningful outcomes and am confident in applying these skills to future challenges in technology, sustainability, and finance.</a:t>
            </a:r>
            <a:endParaRPr lang="en-IN" dirty="0"/>
          </a:p>
        </p:txBody>
      </p:sp>
    </p:spTree>
    <p:extLst>
      <p:ext uri="{BB962C8B-B14F-4D97-AF65-F5344CB8AC3E}">
        <p14:creationId xmlns:p14="http://schemas.microsoft.com/office/powerpoint/2010/main" val="3682660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3FBA7-1D7D-500B-A990-F38C73CB9375}"/>
              </a:ext>
            </a:extLst>
          </p:cNvPr>
          <p:cNvSpPr>
            <a:spLocks noGrp="1"/>
          </p:cNvSpPr>
          <p:nvPr>
            <p:ph type="title"/>
          </p:nvPr>
        </p:nvSpPr>
        <p:spPr>
          <a:xfrm>
            <a:off x="640080" y="1371600"/>
            <a:ext cx="2652779" cy="4150811"/>
          </a:xfrm>
        </p:spPr>
        <p:txBody>
          <a:bodyPr>
            <a:normAutofit/>
          </a:bodyPr>
          <a:lstStyle/>
          <a:p>
            <a:r>
              <a:rPr lang="en-US" sz="3400"/>
              <a:t>INDEX</a:t>
            </a:r>
            <a:endParaRPr lang="en-IN" sz="3400"/>
          </a:p>
        </p:txBody>
      </p:sp>
      <p:cxnSp>
        <p:nvCxnSpPr>
          <p:cNvPr id="11" name="Straight Connector 10">
            <a:extLst>
              <a:ext uri="{FF2B5EF4-FFF2-40B4-BE49-F238E27FC236}">
                <a16:creationId xmlns:a16="http://schemas.microsoft.com/office/drawing/2014/main" id="{1A85A180-17F0-9F5F-51D9-6D242E788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43F16842-A575-D63E-E3A8-D92B268A9D1C}"/>
              </a:ext>
            </a:extLst>
          </p:cNvPr>
          <p:cNvGraphicFramePr>
            <a:graphicFrameLocks noGrp="1"/>
          </p:cNvGraphicFramePr>
          <p:nvPr>
            <p:ph idx="1"/>
            <p:extLst>
              <p:ext uri="{D42A27DB-BD31-4B8C-83A1-F6EECF244321}">
                <p14:modId xmlns:p14="http://schemas.microsoft.com/office/powerpoint/2010/main" val="2849014045"/>
              </p:ext>
            </p:extLst>
          </p:nvPr>
        </p:nvGraphicFramePr>
        <p:xfrm>
          <a:off x="4045291" y="2023724"/>
          <a:ext cx="7485719" cy="3622074"/>
        </p:xfrm>
        <a:graphic>
          <a:graphicData uri="http://schemas.openxmlformats.org/drawingml/2006/table">
            <a:tbl>
              <a:tblPr firstRow="1" bandRow="1">
                <a:tableStyleId>{5C22544A-7EE6-4342-B048-85BDC9FD1C3A}</a:tableStyleId>
              </a:tblPr>
              <a:tblGrid>
                <a:gridCol w="888225">
                  <a:extLst>
                    <a:ext uri="{9D8B030D-6E8A-4147-A177-3AD203B41FA5}">
                      <a16:colId xmlns:a16="http://schemas.microsoft.com/office/drawing/2014/main" val="2386042213"/>
                    </a:ext>
                  </a:extLst>
                </a:gridCol>
                <a:gridCol w="5355551">
                  <a:extLst>
                    <a:ext uri="{9D8B030D-6E8A-4147-A177-3AD203B41FA5}">
                      <a16:colId xmlns:a16="http://schemas.microsoft.com/office/drawing/2014/main" val="889035640"/>
                    </a:ext>
                  </a:extLst>
                </a:gridCol>
                <a:gridCol w="1241943">
                  <a:extLst>
                    <a:ext uri="{9D8B030D-6E8A-4147-A177-3AD203B41FA5}">
                      <a16:colId xmlns:a16="http://schemas.microsoft.com/office/drawing/2014/main" val="2094983984"/>
                    </a:ext>
                  </a:extLst>
                </a:gridCol>
              </a:tblGrid>
              <a:tr h="415029">
                <a:tc>
                  <a:txBody>
                    <a:bodyPr/>
                    <a:lstStyle/>
                    <a:p>
                      <a:r>
                        <a:rPr lang="en-US" sz="1900"/>
                        <a:t>Sr.no</a:t>
                      </a:r>
                      <a:endParaRPr lang="en-IN" sz="1900"/>
                    </a:p>
                  </a:txBody>
                  <a:tcPr marL="94325" marR="94325" marT="47162" marB="47162"/>
                </a:tc>
                <a:tc>
                  <a:txBody>
                    <a:bodyPr/>
                    <a:lstStyle/>
                    <a:p>
                      <a:endParaRPr lang="en-IN" sz="1900"/>
                    </a:p>
                  </a:txBody>
                  <a:tcPr marL="94325" marR="94325" marT="47162" marB="47162"/>
                </a:tc>
                <a:tc>
                  <a:txBody>
                    <a:bodyPr/>
                    <a:lstStyle/>
                    <a:p>
                      <a:r>
                        <a:rPr lang="en-US" sz="1900"/>
                        <a:t>Page.No</a:t>
                      </a:r>
                      <a:endParaRPr lang="en-IN" sz="1900"/>
                    </a:p>
                  </a:txBody>
                  <a:tcPr marL="94325" marR="94325" marT="47162" marB="47162"/>
                </a:tc>
                <a:extLst>
                  <a:ext uri="{0D108BD9-81ED-4DB2-BD59-A6C34878D82A}">
                    <a16:rowId xmlns:a16="http://schemas.microsoft.com/office/drawing/2014/main" val="1045825860"/>
                  </a:ext>
                </a:extLst>
              </a:tr>
              <a:tr h="698004">
                <a:tc>
                  <a:txBody>
                    <a:bodyPr/>
                    <a:lstStyle/>
                    <a:p>
                      <a:r>
                        <a:rPr lang="en-US" sz="1900"/>
                        <a:t>5.</a:t>
                      </a:r>
                      <a:endParaRPr lang="en-IN" sz="1900"/>
                    </a:p>
                  </a:txBody>
                  <a:tcPr marL="94325" marR="94325" marT="47162" marB="47162"/>
                </a:tc>
                <a:tc>
                  <a:txBody>
                    <a:bodyPr/>
                    <a:lstStyle/>
                    <a:p>
                      <a:r>
                        <a:rPr lang="en-US" sz="1900" dirty="0"/>
                        <a:t>Project Deliverable 4 (Market Regime Prediction using Deep Learning)</a:t>
                      </a:r>
                      <a:endParaRPr lang="en-IN" sz="1900" dirty="0"/>
                    </a:p>
                  </a:txBody>
                  <a:tcPr marL="94325" marR="94325" marT="47162" marB="47162"/>
                </a:tc>
                <a:tc>
                  <a:txBody>
                    <a:bodyPr/>
                    <a:lstStyle/>
                    <a:p>
                      <a:r>
                        <a:rPr lang="en-US" sz="1900" dirty="0"/>
                        <a:t>  20-23</a:t>
                      </a:r>
                      <a:endParaRPr lang="en-IN" sz="1900" dirty="0"/>
                    </a:p>
                  </a:txBody>
                  <a:tcPr marL="94325" marR="94325" marT="47162" marB="47162"/>
                </a:tc>
                <a:extLst>
                  <a:ext uri="{0D108BD9-81ED-4DB2-BD59-A6C34878D82A}">
                    <a16:rowId xmlns:a16="http://schemas.microsoft.com/office/drawing/2014/main" val="4120115794"/>
                  </a:ext>
                </a:extLst>
              </a:tr>
              <a:tr h="698004">
                <a:tc>
                  <a:txBody>
                    <a:bodyPr/>
                    <a:lstStyle/>
                    <a:p>
                      <a:r>
                        <a:rPr lang="en-US" sz="1900"/>
                        <a:t>      5.1</a:t>
                      </a:r>
                      <a:endParaRPr lang="en-IN" sz="1900"/>
                    </a:p>
                  </a:txBody>
                  <a:tcPr marL="94325" marR="94325" marT="47162" marB="47162"/>
                </a:tc>
                <a:tc>
                  <a:txBody>
                    <a:bodyPr/>
                    <a:lstStyle/>
                    <a:p>
                      <a:r>
                        <a:rPr lang="en-US" sz="1900"/>
                        <a:t>Overview</a:t>
                      </a:r>
                      <a:endParaRPr lang="en-IN" sz="1900"/>
                    </a:p>
                  </a:txBody>
                  <a:tcPr marL="94325" marR="94325" marT="47162" marB="47162"/>
                </a:tc>
                <a:tc>
                  <a:txBody>
                    <a:bodyPr/>
                    <a:lstStyle/>
                    <a:p>
                      <a:r>
                        <a:rPr lang="en-US" sz="1900" dirty="0"/>
                        <a:t>     21</a:t>
                      </a:r>
                      <a:endParaRPr lang="en-IN" sz="1900" dirty="0"/>
                    </a:p>
                  </a:txBody>
                  <a:tcPr marL="94325" marR="94325" marT="47162" marB="47162"/>
                </a:tc>
                <a:extLst>
                  <a:ext uri="{0D108BD9-81ED-4DB2-BD59-A6C34878D82A}">
                    <a16:rowId xmlns:a16="http://schemas.microsoft.com/office/drawing/2014/main" val="2911934885"/>
                  </a:ext>
                </a:extLst>
              </a:tr>
              <a:tr h="698004">
                <a:tc>
                  <a:txBody>
                    <a:bodyPr/>
                    <a:lstStyle/>
                    <a:p>
                      <a:r>
                        <a:rPr lang="en-US" sz="1900" dirty="0"/>
                        <a:t>      5.2</a:t>
                      </a:r>
                      <a:endParaRPr lang="en-IN" sz="1900" dirty="0"/>
                    </a:p>
                  </a:txBody>
                  <a:tcPr marL="94325" marR="94325" marT="47162" marB="47162"/>
                </a:tc>
                <a:tc>
                  <a:txBody>
                    <a:bodyPr/>
                    <a:lstStyle/>
                    <a:p>
                      <a:r>
                        <a:rPr lang="en-US" sz="1900"/>
                        <a:t>Methodology</a:t>
                      </a:r>
                      <a:endParaRPr lang="en-IN" sz="1900"/>
                    </a:p>
                  </a:txBody>
                  <a:tcPr marL="94325" marR="94325" marT="47162" marB="47162"/>
                </a:tc>
                <a:tc>
                  <a:txBody>
                    <a:bodyPr/>
                    <a:lstStyle/>
                    <a:p>
                      <a:r>
                        <a:rPr lang="en-US" sz="1900" dirty="0"/>
                        <a:t>     22</a:t>
                      </a:r>
                      <a:endParaRPr lang="en-IN" sz="1900" dirty="0"/>
                    </a:p>
                  </a:txBody>
                  <a:tcPr marL="94325" marR="94325" marT="47162" marB="47162"/>
                </a:tc>
                <a:extLst>
                  <a:ext uri="{0D108BD9-81ED-4DB2-BD59-A6C34878D82A}">
                    <a16:rowId xmlns:a16="http://schemas.microsoft.com/office/drawing/2014/main" val="166208136"/>
                  </a:ext>
                </a:extLst>
              </a:tr>
              <a:tr h="698004">
                <a:tc>
                  <a:txBody>
                    <a:bodyPr/>
                    <a:lstStyle/>
                    <a:p>
                      <a:r>
                        <a:rPr lang="en-US" sz="1900"/>
                        <a:t>      5.3</a:t>
                      </a:r>
                      <a:endParaRPr lang="en-IN" sz="1900"/>
                    </a:p>
                  </a:txBody>
                  <a:tcPr marL="94325" marR="94325" marT="47162" marB="47162"/>
                </a:tc>
                <a:tc>
                  <a:txBody>
                    <a:bodyPr/>
                    <a:lstStyle/>
                    <a:p>
                      <a:r>
                        <a:rPr lang="en-US" sz="1900"/>
                        <a:t>Results/Conclusions</a:t>
                      </a:r>
                      <a:endParaRPr lang="en-IN" sz="1900"/>
                    </a:p>
                  </a:txBody>
                  <a:tcPr marL="94325" marR="94325" marT="47162" marB="47162"/>
                </a:tc>
                <a:tc>
                  <a:txBody>
                    <a:bodyPr/>
                    <a:lstStyle/>
                    <a:p>
                      <a:r>
                        <a:rPr lang="en-US" sz="1900" dirty="0"/>
                        <a:t>      23</a:t>
                      </a:r>
                      <a:endParaRPr lang="en-IN" sz="1900" dirty="0"/>
                    </a:p>
                  </a:txBody>
                  <a:tcPr marL="94325" marR="94325" marT="47162" marB="47162"/>
                </a:tc>
                <a:extLst>
                  <a:ext uri="{0D108BD9-81ED-4DB2-BD59-A6C34878D82A}">
                    <a16:rowId xmlns:a16="http://schemas.microsoft.com/office/drawing/2014/main" val="83714005"/>
                  </a:ext>
                </a:extLst>
              </a:tr>
              <a:tr h="415029">
                <a:tc>
                  <a:txBody>
                    <a:bodyPr/>
                    <a:lstStyle/>
                    <a:p>
                      <a:r>
                        <a:rPr lang="en-US" sz="1900"/>
                        <a:t>6.</a:t>
                      </a:r>
                      <a:endParaRPr lang="en-IN" sz="1900"/>
                    </a:p>
                  </a:txBody>
                  <a:tcPr marL="94325" marR="94325" marT="47162" marB="47162"/>
                </a:tc>
                <a:tc>
                  <a:txBody>
                    <a:bodyPr/>
                    <a:lstStyle/>
                    <a:p>
                      <a:r>
                        <a:rPr lang="en-US" sz="1900"/>
                        <a:t>Summary</a:t>
                      </a:r>
                      <a:endParaRPr lang="en-IN" sz="1900"/>
                    </a:p>
                  </a:txBody>
                  <a:tcPr marL="94325" marR="94325" marT="47162" marB="47162"/>
                </a:tc>
                <a:tc>
                  <a:txBody>
                    <a:bodyPr/>
                    <a:lstStyle/>
                    <a:p>
                      <a:r>
                        <a:rPr lang="en-US" sz="1900" dirty="0"/>
                        <a:t>      24</a:t>
                      </a:r>
                      <a:endParaRPr lang="en-IN" sz="1900" dirty="0"/>
                    </a:p>
                  </a:txBody>
                  <a:tcPr marL="94325" marR="94325" marT="47162" marB="47162"/>
                </a:tc>
                <a:extLst>
                  <a:ext uri="{0D108BD9-81ED-4DB2-BD59-A6C34878D82A}">
                    <a16:rowId xmlns:a16="http://schemas.microsoft.com/office/drawing/2014/main" val="4012210920"/>
                  </a:ext>
                </a:extLst>
              </a:tr>
            </a:tbl>
          </a:graphicData>
        </a:graphic>
      </p:graphicFrame>
    </p:spTree>
    <p:extLst>
      <p:ext uri="{BB962C8B-B14F-4D97-AF65-F5344CB8AC3E}">
        <p14:creationId xmlns:p14="http://schemas.microsoft.com/office/powerpoint/2010/main" val="339156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122AF-FD74-6F99-D840-04A097652886}"/>
              </a:ext>
            </a:extLst>
          </p:cNvPr>
          <p:cNvSpPr>
            <a:spLocks noGrp="1"/>
          </p:cNvSpPr>
          <p:nvPr>
            <p:ph type="title"/>
          </p:nvPr>
        </p:nvSpPr>
        <p:spPr>
          <a:xfrm>
            <a:off x="640079" y="1371600"/>
            <a:ext cx="4042453" cy="3591463"/>
          </a:xfrm>
        </p:spPr>
        <p:txBody>
          <a:bodyPr anchor="t">
            <a:normAutofit/>
          </a:bodyPr>
          <a:lstStyle/>
          <a:p>
            <a:r>
              <a:rPr lang="en-US" sz="3700" dirty="0"/>
              <a:t>1. INTRODUCTION</a:t>
            </a:r>
            <a:endParaRPr lang="en-IN" sz="3700" dirty="0"/>
          </a:p>
        </p:txBody>
      </p:sp>
      <p:sp>
        <p:nvSpPr>
          <p:cNvPr id="9" name="Rectangle 6">
            <a:extLst>
              <a:ext uri="{FF2B5EF4-FFF2-40B4-BE49-F238E27FC236}">
                <a16:creationId xmlns:a16="http://schemas.microsoft.com/office/drawing/2014/main" id="{3A9BFC0D-D0A2-0E4D-D7E9-4339EB7FBF33}"/>
              </a:ext>
            </a:extLst>
          </p:cNvPr>
          <p:cNvSpPr>
            <a:spLocks noGrp="1" noChangeArrowheads="1"/>
          </p:cNvSpPr>
          <p:nvPr>
            <p:ph idx="1"/>
          </p:nvPr>
        </p:nvSpPr>
        <p:spPr bwMode="auto">
          <a:xfrm>
            <a:off x="4931664" y="1371601"/>
            <a:ext cx="6620256" cy="49263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700" b="0" i="0" u="none" strike="noStrike" cap="none" normalizeH="0" baseline="0">
                <a:ln>
                  <a:noFill/>
                </a:ln>
                <a:effectLst/>
                <a:latin typeface="Arial" panose="020B0604020202020204" pitchFamily="34" charset="0"/>
              </a:rPr>
              <a:t>Welcome to my portfolio, a collection of projects demonstrating my ability to apply machine learning, data science, and explainable AI to address real-world challenges. I developed an Explainable AI system to detect fake websites, offering clear and transparent reasoning to improve user trust and information credibility​. Through sentiment analysis of movie reviews, I explored advanced NLP techniques and model comparisons to enhance text classification performance​. I also created an interactive Shiny application to analyze and forecast energy consumption patterns, supporting smarter energy management strategies​. Additionally, I applied Random Forest modeling to classify stock market regimes, providing actionable insights for financial decision-making​. These projects reflect my focus on building impactful, interpretable, and data-driven solutions across different domains. </a:t>
            </a:r>
          </a:p>
        </p:txBody>
      </p:sp>
      <p:cxnSp>
        <p:nvCxnSpPr>
          <p:cNvPr id="19" name="Straight Connector 18">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63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01016C79-D955-0622-3D1A-7E29FB8A6459}"/>
              </a:ext>
            </a:extLst>
          </p:cNvPr>
          <p:cNvSpPr>
            <a:spLocks noGrp="1"/>
          </p:cNvSpPr>
          <p:nvPr>
            <p:ph type="title"/>
          </p:nvPr>
        </p:nvSpPr>
        <p:spPr>
          <a:xfrm>
            <a:off x="514117" y="952500"/>
            <a:ext cx="4124557" cy="3524250"/>
          </a:xfrm>
        </p:spPr>
        <p:txBody>
          <a:bodyPr vert="horz" lIns="91440" tIns="45720" rIns="91440" bIns="45720" rtlCol="0" anchor="t">
            <a:normAutofit/>
          </a:bodyPr>
          <a:lstStyle/>
          <a:p>
            <a:pPr>
              <a:lnSpc>
                <a:spcPct val="90000"/>
              </a:lnSpc>
            </a:pPr>
            <a:r>
              <a:rPr lang="en-US" sz="2800" b="1" kern="1200" dirty="0">
                <a:solidFill>
                  <a:schemeClr val="tx1"/>
                </a:solidFill>
                <a:latin typeface="+mj-lt"/>
                <a:ea typeface="+mj-ea"/>
                <a:cs typeface="+mj-cs"/>
              </a:rPr>
              <a:t>2. Project Deliverable 1  -Energy Consumption Forecasting</a:t>
            </a:r>
            <a:br>
              <a:rPr lang="en-US" sz="2800" b="1" kern="1200" dirty="0">
                <a:solidFill>
                  <a:schemeClr val="tx1"/>
                </a:solidFill>
                <a:latin typeface="+mj-lt"/>
                <a:ea typeface="+mj-ea"/>
                <a:cs typeface="+mj-cs"/>
              </a:rPr>
            </a:br>
            <a:br>
              <a:rPr lang="en-US" sz="2800" b="1" kern="1200" dirty="0">
                <a:solidFill>
                  <a:schemeClr val="tx1"/>
                </a:solidFill>
                <a:latin typeface="+mj-lt"/>
                <a:ea typeface="+mj-ea"/>
                <a:cs typeface="+mj-cs"/>
              </a:rPr>
            </a:br>
            <a:r>
              <a:rPr lang="en-US" sz="2800" b="1" kern="1200" dirty="0">
                <a:solidFill>
                  <a:schemeClr val="tx1"/>
                </a:solidFill>
                <a:latin typeface="+mj-lt"/>
                <a:ea typeface="+mj-ea"/>
                <a:cs typeface="+mj-cs"/>
              </a:rPr>
              <a:t>(IST 687-Introduction to Data Science)</a:t>
            </a:r>
            <a:br>
              <a:rPr lang="en-US" sz="2800" b="1" kern="1200" dirty="0">
                <a:solidFill>
                  <a:schemeClr val="tx1"/>
                </a:solidFill>
                <a:latin typeface="+mj-lt"/>
                <a:ea typeface="+mj-ea"/>
                <a:cs typeface="+mj-cs"/>
              </a:rPr>
            </a:br>
            <a:endParaRPr lang="en-US" sz="2800" b="1" kern="1200" dirty="0">
              <a:solidFill>
                <a:schemeClr val="tx1"/>
              </a:solidFill>
              <a:latin typeface="+mj-lt"/>
              <a:ea typeface="+mj-ea"/>
              <a:cs typeface="+mj-cs"/>
            </a:endParaRPr>
          </a:p>
        </p:txBody>
      </p:sp>
      <p:cxnSp>
        <p:nvCxnSpPr>
          <p:cNvPr id="40" name="Straight Connector 39">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Wind turbines against blue sky">
            <a:extLst>
              <a:ext uri="{FF2B5EF4-FFF2-40B4-BE49-F238E27FC236}">
                <a16:creationId xmlns:a16="http://schemas.microsoft.com/office/drawing/2014/main" id="{E7A8B493-04A4-BD09-86AE-B8BB5FF8CED7}"/>
              </a:ext>
            </a:extLst>
          </p:cNvPr>
          <p:cNvPicPr>
            <a:picLocks noChangeAspect="1"/>
          </p:cNvPicPr>
          <p:nvPr/>
        </p:nvPicPr>
        <p:blipFill>
          <a:blip r:embed="rId2"/>
          <a:srcRect l="19128" r="12157" b="-1"/>
          <a:stretch/>
        </p:blipFill>
        <p:spPr>
          <a:xfrm>
            <a:off x="5261956" y="10"/>
            <a:ext cx="6930043" cy="6857990"/>
          </a:xfrm>
          <a:prstGeom prst="rect">
            <a:avLst/>
          </a:prstGeom>
        </p:spPr>
      </p:pic>
    </p:spTree>
    <p:extLst>
      <p:ext uri="{BB962C8B-B14F-4D97-AF65-F5344CB8AC3E}">
        <p14:creationId xmlns:p14="http://schemas.microsoft.com/office/powerpoint/2010/main" val="19610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A9C6D-5F98-35BD-A6EA-E267E863859E}"/>
              </a:ext>
            </a:extLst>
          </p:cNvPr>
          <p:cNvSpPr>
            <a:spLocks noGrp="1"/>
          </p:cNvSpPr>
          <p:nvPr>
            <p:ph type="title"/>
          </p:nvPr>
        </p:nvSpPr>
        <p:spPr>
          <a:xfrm>
            <a:off x="640080" y="1371600"/>
            <a:ext cx="5852160" cy="1097280"/>
          </a:xfrm>
        </p:spPr>
        <p:txBody>
          <a:bodyPr anchor="t">
            <a:normAutofit/>
          </a:bodyPr>
          <a:lstStyle/>
          <a:p>
            <a:r>
              <a:rPr lang="en-US" dirty="0"/>
              <a:t>2.1 OVERVIEW</a:t>
            </a:r>
            <a:endParaRPr lang="en-IN" dirty="0"/>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1DACDB6F-F521-3EDF-D1BF-3DB7DC5FAD88}"/>
              </a:ext>
            </a:extLst>
          </p:cNvPr>
          <p:cNvSpPr>
            <a:spLocks noGrp="1" noChangeArrowheads="1"/>
          </p:cNvSpPr>
          <p:nvPr>
            <p:ph idx="1"/>
          </p:nvPr>
        </p:nvSpPr>
        <p:spPr bwMode="auto">
          <a:xfrm>
            <a:off x="640080" y="2633236"/>
            <a:ext cx="5852160" cy="36646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lang="en-US" sz="1600" dirty="0"/>
              <a:t>The inspiration for this project stemmed from growing conversations around sustainability, energy conservation, and climate change. With increasing global demand for efficient energy management, we wanted to understand not just how much energy was being consumed, but more importantly, why these patterns were occurring. To address this, we leveraged real-world energy consumption datasets to explore historical trends and influencing factors. Our goal was to create an intuitive, interactive Shiny application that could visualize these insights and empower users to forecast future energy demands, supporting smarter decision-making at both individual and organizational levels.</a:t>
            </a:r>
            <a:endParaRPr kumimoji="0" lang="en-US" altLang="en-US" sz="1800" b="0" i="0" u="none" strike="noStrike" cap="none" normalizeH="0" baseline="0" dirty="0">
              <a:ln>
                <a:noFill/>
              </a:ln>
              <a:effectLst/>
              <a:latin typeface="Arial" panose="020B0604020202020204" pitchFamily="34" charset="0"/>
            </a:endParaRPr>
          </a:p>
        </p:txBody>
      </p:sp>
      <p:pic>
        <p:nvPicPr>
          <p:cNvPr id="6" name="Picture 5" descr="Office items on a table">
            <a:extLst>
              <a:ext uri="{FF2B5EF4-FFF2-40B4-BE49-F238E27FC236}">
                <a16:creationId xmlns:a16="http://schemas.microsoft.com/office/drawing/2014/main" id="{8078366A-28F5-F75D-D5D9-55C04BAA9688}"/>
              </a:ext>
            </a:extLst>
          </p:cNvPr>
          <p:cNvPicPr>
            <a:picLocks noChangeAspect="1"/>
          </p:cNvPicPr>
          <p:nvPr/>
        </p:nvPicPr>
        <p:blipFill>
          <a:blip r:embed="rId2"/>
          <a:srcRect l="29225" r="17423" b="2"/>
          <a:stretch/>
        </p:blipFill>
        <p:spPr>
          <a:xfrm>
            <a:off x="7345680" y="10"/>
            <a:ext cx="4846320" cy="6857990"/>
          </a:xfrm>
          <a:prstGeom prst="rect">
            <a:avLst/>
          </a:prstGeom>
        </p:spPr>
      </p:pic>
    </p:spTree>
    <p:extLst>
      <p:ext uri="{BB962C8B-B14F-4D97-AF65-F5344CB8AC3E}">
        <p14:creationId xmlns:p14="http://schemas.microsoft.com/office/powerpoint/2010/main" val="58987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563EC-F48C-E4B7-3DC2-FC4F0259450B}"/>
              </a:ext>
            </a:extLst>
          </p:cNvPr>
          <p:cNvSpPr>
            <a:spLocks noGrp="1"/>
          </p:cNvSpPr>
          <p:nvPr>
            <p:ph type="title"/>
          </p:nvPr>
        </p:nvSpPr>
        <p:spPr>
          <a:xfrm>
            <a:off x="640080" y="1371600"/>
            <a:ext cx="5852160" cy="1097280"/>
          </a:xfrm>
        </p:spPr>
        <p:txBody>
          <a:bodyPr anchor="t">
            <a:normAutofit/>
          </a:bodyPr>
          <a:lstStyle/>
          <a:p>
            <a:r>
              <a:rPr lang="en-US" dirty="0"/>
              <a:t>2.2 METHODOLOGY</a:t>
            </a:r>
            <a:endParaRPr lang="en-IN" dirty="0"/>
          </a:p>
        </p:txBody>
      </p:sp>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5662E1-8B0B-20D1-F81E-62F5A8BCF6E9}"/>
              </a:ext>
            </a:extLst>
          </p:cNvPr>
          <p:cNvSpPr>
            <a:spLocks noGrp="1"/>
          </p:cNvSpPr>
          <p:nvPr>
            <p:ph idx="1"/>
          </p:nvPr>
        </p:nvSpPr>
        <p:spPr>
          <a:xfrm>
            <a:off x="640080" y="2468880"/>
            <a:ext cx="5852160" cy="3829041"/>
          </a:xfrm>
        </p:spPr>
        <p:txBody>
          <a:bodyPr>
            <a:normAutofit fontScale="92500" lnSpcReduction="10000"/>
          </a:bodyPr>
          <a:lstStyle/>
          <a:p>
            <a:pPr>
              <a:lnSpc>
                <a:spcPct val="110000"/>
              </a:lnSpc>
              <a:buNone/>
            </a:pPr>
            <a:r>
              <a:rPr lang="en-US" sz="1600" dirty="0"/>
              <a:t>    We performed exploratory data analysis to uncover relationships between energy usage and external factors like seasons, temperature, and time of day. Correlation matrices and trend plots were used to identify key drivers affecting consumption patterns. Time series decomposition was performed to separate seasonal effects from overall trends, providing deeper insights into demand fluctuations across months. Building on these insights, we used R and the Shiny framework to develop a user-friendly, interactive application. The app allowed users to input variables such as day of the week, season, or weather conditions and dynamically visualize projected energy consumption. Key statistical techniques like moving averages and smoothing methods were incorporated to enhance forecast accuracy. Special attention was given to intuitive UX design, ensuring that both technical and non-technical users could easily navigate and interpret the results.</a:t>
            </a:r>
          </a:p>
          <a:p>
            <a:pPr marL="0" indent="0">
              <a:lnSpc>
                <a:spcPct val="110000"/>
              </a:lnSpc>
              <a:buNone/>
            </a:pPr>
            <a:endParaRPr lang="en-IN" sz="1300" dirty="0"/>
          </a:p>
        </p:txBody>
      </p:sp>
      <p:pic>
        <p:nvPicPr>
          <p:cNvPr id="5" name="Picture 4" descr="Graph">
            <a:extLst>
              <a:ext uri="{FF2B5EF4-FFF2-40B4-BE49-F238E27FC236}">
                <a16:creationId xmlns:a16="http://schemas.microsoft.com/office/drawing/2014/main" id="{E781E81C-4874-ACE2-5E41-D3C84282B105}"/>
              </a:ext>
            </a:extLst>
          </p:cNvPr>
          <p:cNvPicPr>
            <a:picLocks noChangeAspect="1"/>
          </p:cNvPicPr>
          <p:nvPr/>
        </p:nvPicPr>
        <p:blipFill>
          <a:blip r:embed="rId2"/>
          <a:srcRect l="22284" r="33550"/>
          <a:stretch/>
        </p:blipFill>
        <p:spPr>
          <a:xfrm>
            <a:off x="7345680" y="10"/>
            <a:ext cx="4846320" cy="6857990"/>
          </a:xfrm>
          <a:prstGeom prst="rect">
            <a:avLst/>
          </a:prstGeom>
        </p:spPr>
      </p:pic>
    </p:spTree>
    <p:extLst>
      <p:ext uri="{BB962C8B-B14F-4D97-AF65-F5344CB8AC3E}">
        <p14:creationId xmlns:p14="http://schemas.microsoft.com/office/powerpoint/2010/main" val="3450940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86B9-21E5-34A9-5898-51D2EF97BACD}"/>
              </a:ext>
            </a:extLst>
          </p:cNvPr>
          <p:cNvSpPr>
            <a:spLocks noGrp="1"/>
          </p:cNvSpPr>
          <p:nvPr>
            <p:ph type="title"/>
          </p:nvPr>
        </p:nvSpPr>
        <p:spPr>
          <a:xfrm>
            <a:off x="640079" y="1371600"/>
            <a:ext cx="6382512" cy="1097280"/>
          </a:xfrm>
        </p:spPr>
        <p:txBody>
          <a:bodyPr>
            <a:normAutofit/>
          </a:bodyPr>
          <a:lstStyle/>
          <a:p>
            <a:r>
              <a:rPr lang="en-US" dirty="0"/>
              <a:t>2.3 RESULTS/CONCLUSION</a:t>
            </a:r>
            <a:endParaRPr lang="en-IN" dirty="0"/>
          </a:p>
        </p:txBody>
      </p:sp>
      <p:cxnSp>
        <p:nvCxnSpPr>
          <p:cNvPr id="14" name="Straight Connector 13">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6BEB061D-7ED6-CECC-E495-EE7D3A6605E1}"/>
              </a:ext>
            </a:extLst>
          </p:cNvPr>
          <p:cNvSpPr>
            <a:spLocks noGrp="1"/>
          </p:cNvSpPr>
          <p:nvPr>
            <p:ph idx="1"/>
          </p:nvPr>
        </p:nvSpPr>
        <p:spPr>
          <a:xfrm>
            <a:off x="640079" y="2633236"/>
            <a:ext cx="6382512" cy="3664681"/>
          </a:xfrm>
        </p:spPr>
        <p:txBody>
          <a:bodyPr>
            <a:normAutofit fontScale="77500" lnSpcReduction="20000"/>
          </a:bodyPr>
          <a:lstStyle/>
          <a:p>
            <a:pPr>
              <a:buNone/>
            </a:pPr>
            <a:r>
              <a:rPr lang="en-US" dirty="0"/>
              <a:t>The Shiny application successfully provided an interactive platform for users to explore energy consumption trends across different periods and conditions. Users could modify inputs related to seasons, weekdays, or temperature ranges to visualize how energy demand fluctuated historically and forecast future needs.</a:t>
            </a:r>
          </a:p>
          <a:p>
            <a:pPr>
              <a:buNone/>
            </a:pPr>
            <a:r>
              <a:rPr lang="en-US" dirty="0"/>
              <a:t>One of the key visualizations generated was a </a:t>
            </a:r>
            <a:r>
              <a:rPr lang="en-US" b="1" dirty="0"/>
              <a:t>geospatial map</a:t>
            </a:r>
            <a:r>
              <a:rPr lang="en-US" dirty="0"/>
              <a:t> of average energy consumption across different cities in the region. In this map:</a:t>
            </a:r>
          </a:p>
          <a:p>
            <a:pPr>
              <a:buFont typeface="Arial" panose="020B0604020202020204" pitchFamily="34" charset="0"/>
              <a:buChar char="•"/>
            </a:pPr>
            <a:r>
              <a:rPr lang="en-US" b="1" dirty="0"/>
              <a:t>Bubble Size</a:t>
            </a:r>
            <a:r>
              <a:rPr lang="en-US" dirty="0"/>
              <a:t> represents the volume of average energy consumption larger circles indicate higher usage.</a:t>
            </a:r>
          </a:p>
          <a:p>
            <a:pPr>
              <a:buFont typeface="Arial" panose="020B0604020202020204" pitchFamily="34" charset="0"/>
              <a:buChar char="•"/>
            </a:pPr>
            <a:r>
              <a:rPr lang="en-US" b="1" dirty="0"/>
              <a:t>Color Intensity</a:t>
            </a:r>
            <a:r>
              <a:rPr lang="en-US" dirty="0"/>
              <a:t> (from green to red) reflects the relative energy demand redder areas show higher average consumption, while greener areas show lower usage.</a:t>
            </a:r>
          </a:p>
          <a:p>
            <a:pPr marL="0" indent="0">
              <a:buNone/>
            </a:pPr>
            <a:endParaRPr lang="en-US" dirty="0"/>
          </a:p>
        </p:txBody>
      </p:sp>
      <p:pic>
        <p:nvPicPr>
          <p:cNvPr id="4" name="Content Placeholder 3">
            <a:extLst>
              <a:ext uri="{FF2B5EF4-FFF2-40B4-BE49-F238E27FC236}">
                <a16:creationId xmlns:a16="http://schemas.microsoft.com/office/drawing/2014/main" id="{DD417DE3-7D85-FFE4-2E78-F38AE9F852F2}"/>
              </a:ext>
            </a:extLst>
          </p:cNvPr>
          <p:cNvPicPr>
            <a:picLocks/>
          </p:cNvPicPr>
          <p:nvPr/>
        </p:nvPicPr>
        <p:blipFill>
          <a:blip r:embed="rId3"/>
          <a:srcRect r="31960" b="3"/>
          <a:stretch/>
        </p:blipFill>
        <p:spPr>
          <a:xfrm>
            <a:off x="7335297" y="1"/>
            <a:ext cx="4856701" cy="3429000"/>
          </a:xfrm>
          <a:prstGeom prst="rect">
            <a:avLst/>
          </a:prstGeom>
        </p:spPr>
      </p:pic>
      <p:pic>
        <p:nvPicPr>
          <p:cNvPr id="5" name="Picture 4">
            <a:extLst>
              <a:ext uri="{FF2B5EF4-FFF2-40B4-BE49-F238E27FC236}">
                <a16:creationId xmlns:a16="http://schemas.microsoft.com/office/drawing/2014/main" id="{5E2CBFCB-E95C-C413-2C46-9C5F5D7166F1}"/>
              </a:ext>
            </a:extLst>
          </p:cNvPr>
          <p:cNvPicPr/>
          <p:nvPr/>
        </p:nvPicPr>
        <p:blipFill>
          <a:blip r:embed="rId4"/>
          <a:srcRect l="8473" r="14863" b="3"/>
          <a:stretch/>
        </p:blipFill>
        <p:spPr>
          <a:xfrm>
            <a:off x="7586505" y="3429000"/>
            <a:ext cx="4605494" cy="3429000"/>
          </a:xfrm>
          <a:prstGeom prst="rect">
            <a:avLst/>
          </a:prstGeom>
        </p:spPr>
      </p:pic>
    </p:spTree>
    <p:extLst>
      <p:ext uri="{BB962C8B-B14F-4D97-AF65-F5344CB8AC3E}">
        <p14:creationId xmlns:p14="http://schemas.microsoft.com/office/powerpoint/2010/main" val="112902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8AD-434C-7EAE-3AF1-4A6A191287EC}"/>
              </a:ext>
            </a:extLst>
          </p:cNvPr>
          <p:cNvSpPr>
            <a:spLocks noGrp="1"/>
          </p:cNvSpPr>
          <p:nvPr>
            <p:ph type="title"/>
          </p:nvPr>
        </p:nvSpPr>
        <p:spPr>
          <a:xfrm>
            <a:off x="640080" y="1371600"/>
            <a:ext cx="5852160" cy="1097280"/>
          </a:xfrm>
        </p:spPr>
        <p:txBody>
          <a:bodyPr anchor="t">
            <a:normAutofit/>
          </a:bodyPr>
          <a:lstStyle/>
          <a:p>
            <a:pPr>
              <a:lnSpc>
                <a:spcPct val="90000"/>
              </a:lnSpc>
            </a:pPr>
            <a:r>
              <a:rPr lang="en-US" sz="3400" dirty="0"/>
              <a:t>2.3 RESULTS/CONCLUSION</a:t>
            </a:r>
            <a:endParaRPr lang="en-IN" sz="3400" dirty="0"/>
          </a:p>
        </p:txBody>
      </p:sp>
      <p:cxnSp>
        <p:nvCxnSpPr>
          <p:cNvPr id="18" name="Straight Connector 17">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229CAC-C1E7-8DEF-AB21-722F24515A5E}"/>
              </a:ext>
            </a:extLst>
          </p:cNvPr>
          <p:cNvSpPr>
            <a:spLocks noGrp="1"/>
          </p:cNvSpPr>
          <p:nvPr>
            <p:ph idx="1"/>
          </p:nvPr>
        </p:nvSpPr>
        <p:spPr>
          <a:xfrm>
            <a:off x="640080" y="2633236"/>
            <a:ext cx="5852160" cy="3664685"/>
          </a:xfrm>
        </p:spPr>
        <p:txBody>
          <a:bodyPr>
            <a:normAutofit/>
          </a:bodyPr>
          <a:lstStyle/>
          <a:p>
            <a:pPr>
              <a:lnSpc>
                <a:spcPct val="110000"/>
              </a:lnSpc>
              <a:buFont typeface="Arial" panose="020B0604020202020204" pitchFamily="34" charset="0"/>
              <a:buChar char="•"/>
            </a:pPr>
            <a:r>
              <a:rPr lang="en-US" sz="1700" b="1"/>
              <a:t>Charleston</a:t>
            </a:r>
            <a:r>
              <a:rPr lang="en-US" sz="1700"/>
              <a:t> and </a:t>
            </a:r>
            <a:r>
              <a:rPr lang="en-US" sz="1700" b="1"/>
              <a:t>Augusta</a:t>
            </a:r>
            <a:r>
              <a:rPr lang="en-US" sz="1700"/>
              <a:t> had the </a:t>
            </a:r>
            <a:r>
              <a:rPr lang="en-US" sz="1700" b="1"/>
              <a:t>highest consumption</a:t>
            </a:r>
            <a:r>
              <a:rPr lang="en-US" sz="1700"/>
              <a:t>, while </a:t>
            </a:r>
            <a:r>
              <a:rPr lang="en-US" sz="1700" b="1"/>
              <a:t>Asheville</a:t>
            </a:r>
            <a:r>
              <a:rPr lang="en-US" sz="1700"/>
              <a:t> showed </a:t>
            </a:r>
            <a:r>
              <a:rPr lang="en-US" sz="1700" b="1"/>
              <a:t>lower usage</a:t>
            </a:r>
            <a:r>
              <a:rPr lang="en-US" sz="1700"/>
              <a:t>.</a:t>
            </a:r>
          </a:p>
          <a:p>
            <a:pPr>
              <a:lnSpc>
                <a:spcPct val="110000"/>
              </a:lnSpc>
              <a:buFont typeface="Arial" panose="020B0604020202020204" pitchFamily="34" charset="0"/>
              <a:buChar char="•"/>
            </a:pPr>
            <a:r>
              <a:rPr lang="en-US" sz="1700"/>
              <a:t>Urban and coastal regions exhibited </a:t>
            </a:r>
            <a:r>
              <a:rPr lang="en-US" sz="1700" b="1"/>
              <a:t>higher energy demands</a:t>
            </a:r>
            <a:r>
              <a:rPr lang="en-US" sz="1700"/>
              <a:t>, likely due to population density and commercial activity.</a:t>
            </a:r>
          </a:p>
          <a:p>
            <a:pPr>
              <a:lnSpc>
                <a:spcPct val="110000"/>
              </a:lnSpc>
            </a:pPr>
            <a:r>
              <a:rPr lang="en-US" sz="1700"/>
              <a:t>This project strengthened my skills in data visualization, geospatial analytics, and dashboard development. I enjoyed translating complex data into intuitive insights and am confident applying these skills to future energy and sustainability projects.</a:t>
            </a:r>
          </a:p>
          <a:p>
            <a:pPr>
              <a:lnSpc>
                <a:spcPct val="110000"/>
              </a:lnSpc>
            </a:pPr>
            <a:endParaRPr lang="en-IN" sz="1700"/>
          </a:p>
        </p:txBody>
      </p:sp>
      <p:pic>
        <p:nvPicPr>
          <p:cNvPr id="5" name="Picture 4" descr="City on a sunny day">
            <a:extLst>
              <a:ext uri="{FF2B5EF4-FFF2-40B4-BE49-F238E27FC236}">
                <a16:creationId xmlns:a16="http://schemas.microsoft.com/office/drawing/2014/main" id="{3D02F9E3-08C0-AA88-7C65-8D0B3C2D5D20}"/>
              </a:ext>
            </a:extLst>
          </p:cNvPr>
          <p:cNvPicPr>
            <a:picLocks noChangeAspect="1"/>
          </p:cNvPicPr>
          <p:nvPr/>
        </p:nvPicPr>
        <p:blipFill>
          <a:blip r:embed="rId2"/>
          <a:srcRect l="32439" r="19684" b="-1"/>
          <a:stretch/>
        </p:blipFill>
        <p:spPr>
          <a:xfrm>
            <a:off x="7345680" y="10"/>
            <a:ext cx="4846320" cy="6857990"/>
          </a:xfrm>
          <a:prstGeom prst="rect">
            <a:avLst/>
          </a:prstGeom>
        </p:spPr>
      </p:pic>
    </p:spTree>
    <p:extLst>
      <p:ext uri="{BB962C8B-B14F-4D97-AF65-F5344CB8AC3E}">
        <p14:creationId xmlns:p14="http://schemas.microsoft.com/office/powerpoint/2010/main" val="220691169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TotalTime>
  <Words>2048</Words>
  <Application>Microsoft Office PowerPoint</Application>
  <PresentationFormat>Widescreen</PresentationFormat>
  <Paragraphs>129</Paragraphs>
  <Slides>24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Grandview Display</vt:lpstr>
      <vt:lpstr>Open Sans</vt:lpstr>
      <vt:lpstr>DashVTI</vt:lpstr>
      <vt:lpstr>FINAL PORTFOLIO PAPER</vt:lpstr>
      <vt:lpstr>INDEX</vt:lpstr>
      <vt:lpstr>INDEX</vt:lpstr>
      <vt:lpstr>1. INTRODUCTION</vt:lpstr>
      <vt:lpstr>2. Project Deliverable 1  -Energy Consumption Forecasting  (IST 687-Introduction to Data Science) </vt:lpstr>
      <vt:lpstr>2.1 OVERVIEW</vt:lpstr>
      <vt:lpstr>2.2 METHODOLOGY</vt:lpstr>
      <vt:lpstr>2.3 RESULTS/CONCLUSION</vt:lpstr>
      <vt:lpstr>2.3 RESULTS/CONCLUSION</vt:lpstr>
      <vt:lpstr>3. Project Deliverable 2 -Sentiment Analysis of Movie Reviews   (IST 664- Natural Language Processing) </vt:lpstr>
      <vt:lpstr>3.1 OVERVIEW</vt:lpstr>
      <vt:lpstr>3.2 METHODOLOGY</vt:lpstr>
      <vt:lpstr>3.3 RESULTS/CONCLUSIONS</vt:lpstr>
      <vt:lpstr>3.3 RESULTS/CONCLUSIONS</vt:lpstr>
      <vt:lpstr>4. Project Deliverable 3 - Credibility Detection using Artificial Intelligence.   (IST 707- Applied Machine Learning) </vt:lpstr>
      <vt:lpstr>4.1 OVERVIEW</vt:lpstr>
      <vt:lpstr>4.2 METHODOLOGY</vt:lpstr>
      <vt:lpstr>4.3 RESULTS/CONCLUSIONS</vt:lpstr>
      <vt:lpstr>4.3 RESULTS/CONCLUSIONS</vt:lpstr>
      <vt:lpstr>5. Project Deliverable 4- Portfolio optimization using Deep Learning Techniques    (IST 691- Deep Learning in Practice) </vt:lpstr>
      <vt:lpstr>5.1 Overview</vt:lpstr>
      <vt:lpstr>5.2 METHODOLOGY</vt:lpstr>
      <vt:lpstr>5.3 RESULT/CONCLUSION</vt:lpstr>
      <vt:lpstr>6.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Mihir Nilesh Holmukhe</dc:creator>
  <cp:lastModifiedBy>Mihir Nilesh Holmukhe</cp:lastModifiedBy>
  <cp:revision>1</cp:revision>
  <dcterms:created xsi:type="dcterms:W3CDTF">2025-04-27T14:38:50Z</dcterms:created>
  <dcterms:modified xsi:type="dcterms:W3CDTF">2025-04-27T17:41:54Z</dcterms:modified>
</cp:coreProperties>
</file>